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41" r:id="rId5"/>
    <p:sldId id="370" r:id="rId6"/>
    <p:sldId id="363" r:id="rId7"/>
    <p:sldId id="366" r:id="rId8"/>
    <p:sldId id="369" r:id="rId9"/>
    <p:sldId id="367" r:id="rId10"/>
    <p:sldId id="372" r:id="rId11"/>
    <p:sldId id="371" r:id="rId12"/>
    <p:sldId id="368" r:id="rId13"/>
    <p:sldId id="373" r:id="rId14"/>
    <p:sldId id="364"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C362A7-EF5C-438D-B6F8-91F0C0A4302C}" v="57" dt="2025-05-08T22:47:23.688"/>
    <p1510:client id="{B7510DAA-4018-4E83-9717-FFF4DAAC1FF4}" v="11" dt="2025-05-09T13:57:14.0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59" d="100"/>
          <a:sy n="59" d="100"/>
        </p:scale>
        <p:origin x="656" y="4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bnam Sultana" userId="65b107c6-3ab7-432d-8a17-9eeb35e3ae6f" providerId="ADAL" clId="{3EC362A7-EF5C-438D-B6F8-91F0C0A4302C}"/>
    <pc:docChg chg="undo custSel addSld delSld modSld">
      <pc:chgData name="Shabnam Sultana" userId="65b107c6-3ab7-432d-8a17-9eeb35e3ae6f" providerId="ADAL" clId="{3EC362A7-EF5C-438D-B6F8-91F0C0A4302C}" dt="2025-05-08T22:59:03.558" v="2390" actId="2696"/>
      <pc:docMkLst>
        <pc:docMk/>
      </pc:docMkLst>
      <pc:sldChg chg="modSp mod">
        <pc:chgData name="Shabnam Sultana" userId="65b107c6-3ab7-432d-8a17-9eeb35e3ae6f" providerId="ADAL" clId="{3EC362A7-EF5C-438D-B6F8-91F0C0A4302C}" dt="2025-04-29T00:26:11.366" v="107" actId="20577"/>
        <pc:sldMkLst>
          <pc:docMk/>
          <pc:sldMk cId="0" sldId="341"/>
        </pc:sldMkLst>
        <pc:spChg chg="mod">
          <ac:chgData name="Shabnam Sultana" userId="65b107c6-3ab7-432d-8a17-9eeb35e3ae6f" providerId="ADAL" clId="{3EC362A7-EF5C-438D-B6F8-91F0C0A4302C}" dt="2025-04-29T00:26:00.600" v="94" actId="1076"/>
          <ac:spMkLst>
            <pc:docMk/>
            <pc:sldMk cId="0" sldId="341"/>
            <ac:spMk id="5122" creationId="{6BFCA172-672F-4297-B767-9F7EDE373FA1}"/>
          </ac:spMkLst>
        </pc:spChg>
        <pc:spChg chg="mod">
          <ac:chgData name="Shabnam Sultana" userId="65b107c6-3ab7-432d-8a17-9eeb35e3ae6f" providerId="ADAL" clId="{3EC362A7-EF5C-438D-B6F8-91F0C0A4302C}" dt="2025-04-29T00:26:11.366" v="107" actId="20577"/>
          <ac:spMkLst>
            <pc:docMk/>
            <pc:sldMk cId="0" sldId="341"/>
            <ac:spMk id="5123" creationId="{9FAD3684-801E-4E1E-85EB-F5F3E5D37277}"/>
          </ac:spMkLst>
        </pc:spChg>
      </pc:sldChg>
      <pc:sldChg chg="addSp modSp mod">
        <pc:chgData name="Shabnam Sultana" userId="65b107c6-3ab7-432d-8a17-9eeb35e3ae6f" providerId="ADAL" clId="{3EC362A7-EF5C-438D-B6F8-91F0C0A4302C}" dt="2025-05-08T22:42:04.497" v="2220" actId="113"/>
        <pc:sldMkLst>
          <pc:docMk/>
          <pc:sldMk cId="0" sldId="363"/>
        </pc:sldMkLst>
        <pc:spChg chg="add mod">
          <ac:chgData name="Shabnam Sultana" userId="65b107c6-3ab7-432d-8a17-9eeb35e3ae6f" providerId="ADAL" clId="{3EC362A7-EF5C-438D-B6F8-91F0C0A4302C}" dt="2025-05-08T21:56:59.733" v="1782" actId="13926"/>
          <ac:spMkLst>
            <pc:docMk/>
            <pc:sldMk cId="0" sldId="363"/>
            <ac:spMk id="2" creationId="{D8A10C21-E4D3-5893-DDA5-A964A5D46306}"/>
          </ac:spMkLst>
        </pc:spChg>
        <pc:spChg chg="mod">
          <ac:chgData name="Shabnam Sultana" userId="65b107c6-3ab7-432d-8a17-9eeb35e3ae6f" providerId="ADAL" clId="{3EC362A7-EF5C-438D-B6F8-91F0C0A4302C}" dt="2025-04-29T00:26:32.571" v="121" actId="1076"/>
          <ac:spMkLst>
            <pc:docMk/>
            <pc:sldMk cId="0" sldId="363"/>
            <ac:spMk id="6146" creationId="{39BD4D34-87E7-4105-B586-4767AFA2F0F4}"/>
          </ac:spMkLst>
        </pc:spChg>
        <pc:spChg chg="mod">
          <ac:chgData name="Shabnam Sultana" userId="65b107c6-3ab7-432d-8a17-9eeb35e3ae6f" providerId="ADAL" clId="{3EC362A7-EF5C-438D-B6F8-91F0C0A4302C}" dt="2025-05-08T22:42:04.497" v="2220" actId="113"/>
          <ac:spMkLst>
            <pc:docMk/>
            <pc:sldMk cId="0" sldId="363"/>
            <ac:spMk id="6147" creationId="{33CFEE74-7B51-47B2-8BC9-945D38E983E7}"/>
          </ac:spMkLst>
        </pc:spChg>
      </pc:sldChg>
      <pc:sldChg chg="modSp mod">
        <pc:chgData name="Shabnam Sultana" userId="65b107c6-3ab7-432d-8a17-9eeb35e3ae6f" providerId="ADAL" clId="{3EC362A7-EF5C-438D-B6F8-91F0C0A4302C}" dt="2025-05-08T22:49:44.093" v="2310" actId="113"/>
        <pc:sldMkLst>
          <pc:docMk/>
          <pc:sldMk cId="0" sldId="364"/>
        </pc:sldMkLst>
        <pc:spChg chg="mod">
          <ac:chgData name="Shabnam Sultana" userId="65b107c6-3ab7-432d-8a17-9eeb35e3ae6f" providerId="ADAL" clId="{3EC362A7-EF5C-438D-B6F8-91F0C0A4302C}" dt="2025-05-06T23:35:55.053" v="717"/>
          <ac:spMkLst>
            <pc:docMk/>
            <pc:sldMk cId="0" sldId="364"/>
            <ac:spMk id="7170" creationId="{3794A7AC-F975-4B82-9FCA-9C67ECE03726}"/>
          </ac:spMkLst>
        </pc:spChg>
        <pc:spChg chg="mod">
          <ac:chgData name="Shabnam Sultana" userId="65b107c6-3ab7-432d-8a17-9eeb35e3ae6f" providerId="ADAL" clId="{3EC362A7-EF5C-438D-B6F8-91F0C0A4302C}" dt="2025-05-08T22:49:44.093" v="2310" actId="113"/>
          <ac:spMkLst>
            <pc:docMk/>
            <pc:sldMk cId="0" sldId="364"/>
            <ac:spMk id="7171" creationId="{8B215120-9330-4C24-86C0-93DB3C460B0D}"/>
          </ac:spMkLst>
        </pc:spChg>
      </pc:sldChg>
      <pc:sldChg chg="del">
        <pc:chgData name="Shabnam Sultana" userId="65b107c6-3ab7-432d-8a17-9eeb35e3ae6f" providerId="ADAL" clId="{3EC362A7-EF5C-438D-B6F8-91F0C0A4302C}" dt="2025-05-08T22:59:03.558" v="2390" actId="2696"/>
        <pc:sldMkLst>
          <pc:docMk/>
          <pc:sldMk cId="0" sldId="365"/>
        </pc:sldMkLst>
      </pc:sldChg>
      <pc:sldChg chg="addSp delSp modSp add mod">
        <pc:chgData name="Shabnam Sultana" userId="65b107c6-3ab7-432d-8a17-9eeb35e3ae6f" providerId="ADAL" clId="{3EC362A7-EF5C-438D-B6F8-91F0C0A4302C}" dt="2025-05-08T21:54:21.071" v="1765" actId="20577"/>
        <pc:sldMkLst>
          <pc:docMk/>
          <pc:sldMk cId="822283215" sldId="366"/>
        </pc:sldMkLst>
        <pc:spChg chg="add mod">
          <ac:chgData name="Shabnam Sultana" userId="65b107c6-3ab7-432d-8a17-9eeb35e3ae6f" providerId="ADAL" clId="{3EC362A7-EF5C-438D-B6F8-91F0C0A4302C}" dt="2025-05-08T21:54:21.071" v="1765" actId="20577"/>
          <ac:spMkLst>
            <pc:docMk/>
            <pc:sldMk cId="822283215" sldId="366"/>
            <ac:spMk id="3" creationId="{591A199C-29B0-34C9-D446-7AAC6E09832B}"/>
          </ac:spMkLst>
        </pc:spChg>
        <pc:spChg chg="mod">
          <ac:chgData name="Shabnam Sultana" userId="65b107c6-3ab7-432d-8a17-9eeb35e3ae6f" providerId="ADAL" clId="{3EC362A7-EF5C-438D-B6F8-91F0C0A4302C}" dt="2025-05-08T21:23:19.481" v="1312" actId="20577"/>
          <ac:spMkLst>
            <pc:docMk/>
            <pc:sldMk cId="822283215" sldId="366"/>
            <ac:spMk id="6147" creationId="{33CFEE74-7B51-47B2-8BC9-945D38E983E7}"/>
          </ac:spMkLst>
        </pc:spChg>
      </pc:sldChg>
      <pc:sldChg chg="addSp delSp modSp add mod">
        <pc:chgData name="Shabnam Sultana" userId="65b107c6-3ab7-432d-8a17-9eeb35e3ae6f" providerId="ADAL" clId="{3EC362A7-EF5C-438D-B6F8-91F0C0A4302C}" dt="2025-05-08T22:45:52.278" v="2260" actId="113"/>
        <pc:sldMkLst>
          <pc:docMk/>
          <pc:sldMk cId="37430292" sldId="367"/>
        </pc:sldMkLst>
        <pc:spChg chg="add del mod">
          <ac:chgData name="Shabnam Sultana" userId="65b107c6-3ab7-432d-8a17-9eeb35e3ae6f" providerId="ADAL" clId="{3EC362A7-EF5C-438D-B6F8-91F0C0A4302C}" dt="2025-05-08T21:52:21.340" v="1736" actId="478"/>
          <ac:spMkLst>
            <pc:docMk/>
            <pc:sldMk cId="37430292" sldId="367"/>
            <ac:spMk id="2" creationId="{32387270-C11F-88C0-5208-0CFC8F75DEE6}"/>
          </ac:spMkLst>
        </pc:spChg>
        <pc:spChg chg="add del mod">
          <ac:chgData name="Shabnam Sultana" userId="65b107c6-3ab7-432d-8a17-9eeb35e3ae6f" providerId="ADAL" clId="{3EC362A7-EF5C-438D-B6F8-91F0C0A4302C}" dt="2025-05-08T21:31:01.589" v="1598" actId="478"/>
          <ac:spMkLst>
            <pc:docMk/>
            <pc:sldMk cId="37430292" sldId="367"/>
            <ac:spMk id="3" creationId="{BA1845EC-02DF-3624-EC46-B6FD1A323664}"/>
          </ac:spMkLst>
        </pc:spChg>
        <pc:spChg chg="add mod">
          <ac:chgData name="Shabnam Sultana" userId="65b107c6-3ab7-432d-8a17-9eeb35e3ae6f" providerId="ADAL" clId="{3EC362A7-EF5C-438D-B6F8-91F0C0A4302C}" dt="2025-05-08T22:00:39.509" v="1848" actId="20577"/>
          <ac:spMkLst>
            <pc:docMk/>
            <pc:sldMk cId="37430292" sldId="367"/>
            <ac:spMk id="4" creationId="{0089D17C-BE80-65FB-EFAF-7B48F6691742}"/>
          </ac:spMkLst>
        </pc:spChg>
        <pc:spChg chg="mod">
          <ac:chgData name="Shabnam Sultana" userId="65b107c6-3ab7-432d-8a17-9eeb35e3ae6f" providerId="ADAL" clId="{3EC362A7-EF5C-438D-B6F8-91F0C0A4302C}" dt="2025-05-08T22:45:52.278" v="2260" actId="113"/>
          <ac:spMkLst>
            <pc:docMk/>
            <pc:sldMk cId="37430292" sldId="367"/>
            <ac:spMk id="6147" creationId="{33CFEE74-7B51-47B2-8BC9-945D38E983E7}"/>
          </ac:spMkLst>
        </pc:spChg>
      </pc:sldChg>
      <pc:sldChg chg="addSp delSp modSp add mod">
        <pc:chgData name="Shabnam Sultana" userId="65b107c6-3ab7-432d-8a17-9eeb35e3ae6f" providerId="ADAL" clId="{3EC362A7-EF5C-438D-B6F8-91F0C0A4302C}" dt="2025-05-08T22:49:13.941" v="2285"/>
        <pc:sldMkLst>
          <pc:docMk/>
          <pc:sldMk cId="95941828" sldId="368"/>
        </pc:sldMkLst>
        <pc:spChg chg="mod">
          <ac:chgData name="Shabnam Sultana" userId="65b107c6-3ab7-432d-8a17-9eeb35e3ae6f" providerId="ADAL" clId="{3EC362A7-EF5C-438D-B6F8-91F0C0A4302C}" dt="2025-05-08T22:49:13.941" v="2285"/>
          <ac:spMkLst>
            <pc:docMk/>
            <pc:sldMk cId="95941828" sldId="368"/>
            <ac:spMk id="6147" creationId="{33CFEE74-7B51-47B2-8BC9-945D38E983E7}"/>
          </ac:spMkLst>
        </pc:spChg>
      </pc:sldChg>
      <pc:sldChg chg="delSp modSp add mod">
        <pc:chgData name="Shabnam Sultana" userId="65b107c6-3ab7-432d-8a17-9eeb35e3ae6f" providerId="ADAL" clId="{3EC362A7-EF5C-438D-B6F8-91F0C0A4302C}" dt="2025-05-08T22:44:50.964" v="2246" actId="113"/>
        <pc:sldMkLst>
          <pc:docMk/>
          <pc:sldMk cId="953275706" sldId="369"/>
        </pc:sldMkLst>
        <pc:spChg chg="mod">
          <ac:chgData name="Shabnam Sultana" userId="65b107c6-3ab7-432d-8a17-9eeb35e3ae6f" providerId="ADAL" clId="{3EC362A7-EF5C-438D-B6F8-91F0C0A4302C}" dt="2025-05-08T22:43:30.488" v="2227" actId="2711"/>
          <ac:spMkLst>
            <pc:docMk/>
            <pc:sldMk cId="953275706" sldId="369"/>
            <ac:spMk id="2" creationId="{C6ABA5A5-9BF1-7CC8-F6D5-FB5E1E4552CA}"/>
          </ac:spMkLst>
        </pc:spChg>
        <pc:spChg chg="mod">
          <ac:chgData name="Shabnam Sultana" userId="65b107c6-3ab7-432d-8a17-9eeb35e3ae6f" providerId="ADAL" clId="{3EC362A7-EF5C-438D-B6F8-91F0C0A4302C}" dt="2025-05-08T22:44:50.964" v="2246" actId="113"/>
          <ac:spMkLst>
            <pc:docMk/>
            <pc:sldMk cId="953275706" sldId="369"/>
            <ac:spMk id="6147" creationId="{33CFEE74-7B51-47B2-8BC9-945D38E983E7}"/>
          </ac:spMkLst>
        </pc:spChg>
      </pc:sldChg>
      <pc:sldChg chg="modSp new mod">
        <pc:chgData name="Shabnam Sultana" userId="65b107c6-3ab7-432d-8a17-9eeb35e3ae6f" providerId="ADAL" clId="{3EC362A7-EF5C-438D-B6F8-91F0C0A4302C}" dt="2025-05-08T22:58:20.231" v="2389" actId="20577"/>
        <pc:sldMkLst>
          <pc:docMk/>
          <pc:sldMk cId="3771852735" sldId="370"/>
        </pc:sldMkLst>
        <pc:spChg chg="mod">
          <ac:chgData name="Shabnam Sultana" userId="65b107c6-3ab7-432d-8a17-9eeb35e3ae6f" providerId="ADAL" clId="{3EC362A7-EF5C-438D-B6F8-91F0C0A4302C}" dt="2025-05-08T22:58:20.231" v="2389" actId="20577"/>
          <ac:spMkLst>
            <pc:docMk/>
            <pc:sldMk cId="3771852735" sldId="370"/>
            <ac:spMk id="2" creationId="{AE330D7F-53B4-D160-2BD3-7608DDE89497}"/>
          </ac:spMkLst>
        </pc:spChg>
        <pc:spChg chg="mod">
          <ac:chgData name="Shabnam Sultana" userId="65b107c6-3ab7-432d-8a17-9eeb35e3ae6f" providerId="ADAL" clId="{3EC362A7-EF5C-438D-B6F8-91F0C0A4302C}" dt="2025-05-08T22:50:11.962" v="2379" actId="20577"/>
          <ac:spMkLst>
            <pc:docMk/>
            <pc:sldMk cId="3771852735" sldId="370"/>
            <ac:spMk id="3" creationId="{3A8B570E-E02B-AE00-D24F-AD048725D677}"/>
          </ac:spMkLst>
        </pc:spChg>
      </pc:sldChg>
      <pc:sldChg chg="delSp modSp add mod">
        <pc:chgData name="Shabnam Sultana" userId="65b107c6-3ab7-432d-8a17-9eeb35e3ae6f" providerId="ADAL" clId="{3EC362A7-EF5C-438D-B6F8-91F0C0A4302C}" dt="2025-05-08T22:47:40.719" v="2274" actId="5793"/>
        <pc:sldMkLst>
          <pc:docMk/>
          <pc:sldMk cId="2768677779" sldId="371"/>
        </pc:sldMkLst>
        <pc:spChg chg="del mod">
          <ac:chgData name="Shabnam Sultana" userId="65b107c6-3ab7-432d-8a17-9eeb35e3ae6f" providerId="ADAL" clId="{3EC362A7-EF5C-438D-B6F8-91F0C0A4302C}" dt="2025-05-08T21:27:32.340" v="1466" actId="478"/>
          <ac:spMkLst>
            <pc:docMk/>
            <pc:sldMk cId="2768677779" sldId="371"/>
            <ac:spMk id="2" creationId="{4D5CF5E1-93EE-BA6A-C103-8EBABD47B8FB}"/>
          </ac:spMkLst>
        </pc:spChg>
        <pc:spChg chg="mod">
          <ac:chgData name="Shabnam Sultana" userId="65b107c6-3ab7-432d-8a17-9eeb35e3ae6f" providerId="ADAL" clId="{3EC362A7-EF5C-438D-B6F8-91F0C0A4302C}" dt="2025-05-08T22:01:15.965" v="1858" actId="20577"/>
          <ac:spMkLst>
            <pc:docMk/>
            <pc:sldMk cId="2768677779" sldId="371"/>
            <ac:spMk id="3" creationId="{E4ABE29A-1726-B071-89C3-BC38402AAF10}"/>
          </ac:spMkLst>
        </pc:spChg>
        <pc:spChg chg="del">
          <ac:chgData name="Shabnam Sultana" userId="65b107c6-3ab7-432d-8a17-9eeb35e3ae6f" providerId="ADAL" clId="{3EC362A7-EF5C-438D-B6F8-91F0C0A4302C}" dt="2025-05-08T21:27:35.463" v="1467" actId="478"/>
          <ac:spMkLst>
            <pc:docMk/>
            <pc:sldMk cId="2768677779" sldId="371"/>
            <ac:spMk id="4" creationId="{8F4738C7-DE3D-EDFF-3849-9695C212BBCC}"/>
          </ac:spMkLst>
        </pc:spChg>
        <pc:spChg chg="mod">
          <ac:chgData name="Shabnam Sultana" userId="65b107c6-3ab7-432d-8a17-9eeb35e3ae6f" providerId="ADAL" clId="{3EC362A7-EF5C-438D-B6F8-91F0C0A4302C}" dt="2025-05-08T22:47:40.719" v="2274" actId="5793"/>
          <ac:spMkLst>
            <pc:docMk/>
            <pc:sldMk cId="2768677779" sldId="371"/>
            <ac:spMk id="6147" creationId="{926C3989-E807-F83E-FEC6-032D70A5FF81}"/>
          </ac:spMkLst>
        </pc:spChg>
      </pc:sldChg>
      <pc:sldChg chg="delSp modSp add mod">
        <pc:chgData name="Shabnam Sultana" userId="65b107c6-3ab7-432d-8a17-9eeb35e3ae6f" providerId="ADAL" clId="{3EC362A7-EF5C-438D-B6F8-91F0C0A4302C}" dt="2025-05-08T22:46:28.223" v="2265" actId="20577"/>
        <pc:sldMkLst>
          <pc:docMk/>
          <pc:sldMk cId="1993761883" sldId="372"/>
        </pc:sldMkLst>
        <pc:spChg chg="mod">
          <ac:chgData name="Shabnam Sultana" userId="65b107c6-3ab7-432d-8a17-9eeb35e3ae6f" providerId="ADAL" clId="{3EC362A7-EF5C-438D-B6F8-91F0C0A4302C}" dt="2025-05-08T21:59:49.175" v="1838" actId="20577"/>
          <ac:spMkLst>
            <pc:docMk/>
            <pc:sldMk cId="1993761883" sldId="372"/>
            <ac:spMk id="2" creationId="{3A34E53D-ABF3-224E-2B11-F35A530EE36C}"/>
          </ac:spMkLst>
        </pc:spChg>
        <pc:spChg chg="del">
          <ac:chgData name="Shabnam Sultana" userId="65b107c6-3ab7-432d-8a17-9eeb35e3ae6f" providerId="ADAL" clId="{3EC362A7-EF5C-438D-B6F8-91F0C0A4302C}" dt="2025-05-08T21:51:52.119" v="1732" actId="478"/>
          <ac:spMkLst>
            <pc:docMk/>
            <pc:sldMk cId="1993761883" sldId="372"/>
            <ac:spMk id="4" creationId="{B01A6AD8-EFEB-DB3A-18F2-07DB812A72D8}"/>
          </ac:spMkLst>
        </pc:spChg>
        <pc:spChg chg="mod">
          <ac:chgData name="Shabnam Sultana" userId="65b107c6-3ab7-432d-8a17-9eeb35e3ae6f" providerId="ADAL" clId="{3EC362A7-EF5C-438D-B6F8-91F0C0A4302C}" dt="2025-05-08T22:46:28.223" v="2265" actId="20577"/>
          <ac:spMkLst>
            <pc:docMk/>
            <pc:sldMk cId="1993761883" sldId="372"/>
            <ac:spMk id="6147" creationId="{B46360AD-9687-AA78-2222-FB83553D44AF}"/>
          </ac:spMkLst>
        </pc:spChg>
      </pc:sldChg>
      <pc:sldChg chg="modSp add mod">
        <pc:chgData name="Shabnam Sultana" userId="65b107c6-3ab7-432d-8a17-9eeb35e3ae6f" providerId="ADAL" clId="{3EC362A7-EF5C-438D-B6F8-91F0C0A4302C}" dt="2025-05-08T22:49:23.612" v="2293" actId="20577"/>
        <pc:sldMkLst>
          <pc:docMk/>
          <pc:sldMk cId="176287221" sldId="373"/>
        </pc:sldMkLst>
        <pc:spChg chg="mod">
          <ac:chgData name="Shabnam Sultana" userId="65b107c6-3ab7-432d-8a17-9eeb35e3ae6f" providerId="ADAL" clId="{3EC362A7-EF5C-438D-B6F8-91F0C0A4302C}" dt="2025-05-08T22:49:23.612" v="2293" actId="20577"/>
          <ac:spMkLst>
            <pc:docMk/>
            <pc:sldMk cId="176287221" sldId="373"/>
            <ac:spMk id="6147" creationId="{54367C56-8E6D-CE26-064C-37DD99B3F6F8}"/>
          </ac:spMkLst>
        </pc:spChg>
      </pc:sldChg>
    </pc:docChg>
  </pc:docChgLst>
  <pc:docChgLst>
    <pc:chgData name="Shabnam Sultana" userId="65b107c6-3ab7-432d-8a17-9eeb35e3ae6f" providerId="ADAL" clId="{B7510DAA-4018-4E83-9717-FFF4DAAC1FF4}"/>
    <pc:docChg chg="modSld modMainMaster">
      <pc:chgData name="Shabnam Sultana" userId="65b107c6-3ab7-432d-8a17-9eeb35e3ae6f" providerId="ADAL" clId="{B7510DAA-4018-4E83-9717-FFF4DAAC1FF4}" dt="2025-05-09T14:01:01.418" v="206" actId="13926"/>
      <pc:docMkLst>
        <pc:docMk/>
      </pc:docMkLst>
      <pc:sldChg chg="modSp mod">
        <pc:chgData name="Shabnam Sultana" userId="65b107c6-3ab7-432d-8a17-9eeb35e3ae6f" providerId="ADAL" clId="{B7510DAA-4018-4E83-9717-FFF4DAAC1FF4}" dt="2025-05-09T13:21:50.071" v="18" actId="1076"/>
        <pc:sldMkLst>
          <pc:docMk/>
          <pc:sldMk cId="0" sldId="341"/>
        </pc:sldMkLst>
        <pc:spChg chg="mod">
          <ac:chgData name="Shabnam Sultana" userId="65b107c6-3ab7-432d-8a17-9eeb35e3ae6f" providerId="ADAL" clId="{B7510DAA-4018-4E83-9717-FFF4DAAC1FF4}" dt="2025-05-09T13:21:50.071" v="18" actId="1076"/>
          <ac:spMkLst>
            <pc:docMk/>
            <pc:sldMk cId="0" sldId="341"/>
            <ac:spMk id="5122" creationId="{6BFCA172-672F-4297-B767-9F7EDE373FA1}"/>
          </ac:spMkLst>
        </pc:spChg>
        <pc:spChg chg="mod">
          <ac:chgData name="Shabnam Sultana" userId="65b107c6-3ab7-432d-8a17-9eeb35e3ae6f" providerId="ADAL" clId="{B7510DAA-4018-4E83-9717-FFF4DAAC1FF4}" dt="2025-05-09T13:21:46.460" v="17" actId="14100"/>
          <ac:spMkLst>
            <pc:docMk/>
            <pc:sldMk cId="0" sldId="341"/>
            <ac:spMk id="5123" creationId="{9FAD3684-801E-4E1E-85EB-F5F3E5D37277}"/>
          </ac:spMkLst>
        </pc:spChg>
      </pc:sldChg>
      <pc:sldChg chg="modSp mod">
        <pc:chgData name="Shabnam Sultana" userId="65b107c6-3ab7-432d-8a17-9eeb35e3ae6f" providerId="ADAL" clId="{B7510DAA-4018-4E83-9717-FFF4DAAC1FF4}" dt="2025-05-09T13:27:33.705" v="28" actId="20577"/>
        <pc:sldMkLst>
          <pc:docMk/>
          <pc:sldMk cId="0" sldId="363"/>
        </pc:sldMkLst>
        <pc:spChg chg="mod">
          <ac:chgData name="Shabnam Sultana" userId="65b107c6-3ab7-432d-8a17-9eeb35e3ae6f" providerId="ADAL" clId="{B7510DAA-4018-4E83-9717-FFF4DAAC1FF4}" dt="2025-05-09T13:27:33.705" v="28" actId="20577"/>
          <ac:spMkLst>
            <pc:docMk/>
            <pc:sldMk cId="0" sldId="363"/>
            <ac:spMk id="2" creationId="{D8A10C21-E4D3-5893-DDA5-A964A5D46306}"/>
          </ac:spMkLst>
        </pc:spChg>
      </pc:sldChg>
      <pc:sldChg chg="modSp mod">
        <pc:chgData name="Shabnam Sultana" userId="65b107c6-3ab7-432d-8a17-9eeb35e3ae6f" providerId="ADAL" clId="{B7510DAA-4018-4E83-9717-FFF4DAAC1FF4}" dt="2025-05-09T14:01:01.418" v="206" actId="13926"/>
        <pc:sldMkLst>
          <pc:docMk/>
          <pc:sldMk cId="822283215" sldId="366"/>
        </pc:sldMkLst>
        <pc:spChg chg="mod">
          <ac:chgData name="Shabnam Sultana" userId="65b107c6-3ab7-432d-8a17-9eeb35e3ae6f" providerId="ADAL" clId="{B7510DAA-4018-4E83-9717-FFF4DAAC1FF4}" dt="2025-05-09T14:01:01.418" v="206" actId="13926"/>
          <ac:spMkLst>
            <pc:docMk/>
            <pc:sldMk cId="822283215" sldId="366"/>
            <ac:spMk id="6147" creationId="{33CFEE74-7B51-47B2-8BC9-945D38E983E7}"/>
          </ac:spMkLst>
        </pc:spChg>
      </pc:sldChg>
      <pc:sldChg chg="modSp mod">
        <pc:chgData name="Shabnam Sultana" userId="65b107c6-3ab7-432d-8a17-9eeb35e3ae6f" providerId="ADAL" clId="{B7510DAA-4018-4E83-9717-FFF4DAAC1FF4}" dt="2025-05-09T13:59:59.524" v="205" actId="20577"/>
        <pc:sldMkLst>
          <pc:docMk/>
          <pc:sldMk cId="3771852735" sldId="370"/>
        </pc:sldMkLst>
        <pc:spChg chg="mod">
          <ac:chgData name="Shabnam Sultana" userId="65b107c6-3ab7-432d-8a17-9eeb35e3ae6f" providerId="ADAL" clId="{B7510DAA-4018-4E83-9717-FFF4DAAC1FF4}" dt="2025-05-09T13:59:59.524" v="205" actId="20577"/>
          <ac:spMkLst>
            <pc:docMk/>
            <pc:sldMk cId="3771852735" sldId="370"/>
            <ac:spMk id="3" creationId="{3A8B570E-E02B-AE00-D24F-AD048725D677}"/>
          </ac:spMkLst>
        </pc:spChg>
      </pc:sldChg>
      <pc:sldChg chg="modSp mod">
        <pc:chgData name="Shabnam Sultana" userId="65b107c6-3ab7-432d-8a17-9eeb35e3ae6f" providerId="ADAL" clId="{B7510DAA-4018-4E83-9717-FFF4DAAC1FF4}" dt="2025-05-09T13:26:03.366" v="20" actId="13926"/>
        <pc:sldMkLst>
          <pc:docMk/>
          <pc:sldMk cId="2768677779" sldId="371"/>
        </pc:sldMkLst>
        <pc:spChg chg="mod">
          <ac:chgData name="Shabnam Sultana" userId="65b107c6-3ab7-432d-8a17-9eeb35e3ae6f" providerId="ADAL" clId="{B7510DAA-4018-4E83-9717-FFF4DAAC1FF4}" dt="2025-05-09T13:26:03.366" v="20" actId="13926"/>
          <ac:spMkLst>
            <pc:docMk/>
            <pc:sldMk cId="2768677779" sldId="371"/>
            <ac:spMk id="3" creationId="{E4ABE29A-1726-B071-89C3-BC38402AAF10}"/>
          </ac:spMkLst>
        </pc:spChg>
      </pc:sldChg>
      <pc:sldMasterChg chg="modSp mod">
        <pc:chgData name="Shabnam Sultana" userId="65b107c6-3ab7-432d-8a17-9eeb35e3ae6f" providerId="ADAL" clId="{B7510DAA-4018-4E83-9717-FFF4DAAC1FF4}" dt="2025-05-09T13:56:29.703" v="46" actId="20577"/>
        <pc:sldMasterMkLst>
          <pc:docMk/>
          <pc:sldMasterMk cId="0" sldId="2147485146"/>
        </pc:sldMasterMkLst>
        <pc:spChg chg="mod">
          <ac:chgData name="Shabnam Sultana" userId="65b107c6-3ab7-432d-8a17-9eeb35e3ae6f" providerId="ADAL" clId="{B7510DAA-4018-4E83-9717-FFF4DAAC1FF4}" dt="2025-05-09T13:55:57.810" v="37" actId="1076"/>
          <ac:spMkLst>
            <pc:docMk/>
            <pc:sldMasterMk cId="0" sldId="2147485146"/>
            <ac:spMk id="7" creationId="{C220C726-1B32-4CFD-B6FE-8C6E0C6B668C}"/>
          </ac:spMkLst>
        </pc:spChg>
        <pc:spChg chg="mod">
          <ac:chgData name="Shabnam Sultana" userId="65b107c6-3ab7-432d-8a17-9eeb35e3ae6f" providerId="ADAL" clId="{B7510DAA-4018-4E83-9717-FFF4DAAC1FF4}" dt="2025-05-09T13:55:32.152" v="30" actId="20577"/>
          <ac:spMkLst>
            <pc:docMk/>
            <pc:sldMasterMk cId="0" sldId="2147485146"/>
            <ac:spMk id="11" creationId="{AA2802BD-1B72-4AD1-8184-0FD099607084}"/>
          </ac:spMkLst>
        </pc:spChg>
        <pc:spChg chg="mod">
          <ac:chgData name="Shabnam Sultana" userId="65b107c6-3ab7-432d-8a17-9eeb35e3ae6f" providerId="ADAL" clId="{B7510DAA-4018-4E83-9717-FFF4DAAC1FF4}" dt="2025-05-09T13:56:29.703" v="46" actId="20577"/>
          <ac:spMkLst>
            <pc:docMk/>
            <pc:sldMasterMk cId="0" sldId="2147485146"/>
            <ac:spMk id="13" creationId="{AF4006C6-1A95-4284-A498-917EA49F0F95}"/>
          </ac:spMkLst>
        </pc:spChg>
        <pc:spChg chg="mod">
          <ac:chgData name="Shabnam Sultana" userId="65b107c6-3ab7-432d-8a17-9eeb35e3ae6f" providerId="ADAL" clId="{B7510DAA-4018-4E83-9717-FFF4DAAC1FF4}" dt="2025-05-09T13:55:54.433" v="36" actId="14100"/>
          <ac:spMkLst>
            <pc:docMk/>
            <pc:sldMasterMk cId="0" sldId="2147485146"/>
            <ac:spMk id="1027" creationId="{4AFE2B5B-1B45-4E7A-A25D-B141A077B612}"/>
          </ac:spMkLst>
        </pc:spChg>
        <pc:spChg chg="mod">
          <ac:chgData name="Shabnam Sultana" userId="65b107c6-3ab7-432d-8a17-9eeb35e3ae6f" providerId="ADAL" clId="{B7510DAA-4018-4E83-9717-FFF4DAAC1FF4}" dt="2025-05-09T13:56:00.363" v="38" actId="14100"/>
          <ac:spMkLst>
            <pc:docMk/>
            <pc:sldMasterMk cId="0" sldId="2147485146"/>
            <ac:spMk id="1028" creationId="{008F4169-1069-4316-B1D5-466056FF0739}"/>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3090544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1042344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3065673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2078109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460A7C-95C2-BF87-4F04-944CE2620F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251B0F-A8BC-E690-497E-954B22D01E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20BDAC-B7B7-9350-9867-EFC861A2AA7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709138B-1D79-092A-98C8-D52F33D68D2F}"/>
              </a:ext>
            </a:extLst>
          </p:cNvPr>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1902629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229506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445808"/>
            <a:ext cx="8529918" cy="934757"/>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218440" y="541834"/>
            <a:ext cx="10515600" cy="698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701040" y="1712476"/>
            <a:ext cx="10652760" cy="446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1370192"/>
            <a:ext cx="11483976" cy="267492"/>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8021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SA2#169	</a:t>
            </a:r>
          </a:p>
          <a:p>
            <a:pPr eaLnBrk="1" hangingPunct="1">
              <a:defRPr/>
            </a:pPr>
            <a:r>
              <a:rPr lang="sv-SE" altLang="en-US" sz="1200" b="1" dirty="0">
                <a:latin typeface="Arial "/>
              </a:rPr>
              <a:t>Fukuoka, Japan, 19 – 23 May 2025</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S2-2505316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98714" y="2155371"/>
            <a:ext cx="10994571" cy="2547257"/>
          </a:xfrm>
        </p:spPr>
        <p:txBody>
          <a:bodyPr/>
          <a:lstStyle/>
          <a:p>
            <a:pPr eaLnBrk="1" hangingPunct="1"/>
            <a:r>
              <a:rPr lang="en-GB" altLang="en-US" dirty="0"/>
              <a:t>Summary outcome of offline discussion on SI Industrial </a:t>
            </a:r>
            <a:r>
              <a:rPr lang="en-GB" altLang="en-US" dirty="0" err="1"/>
              <a:t>networks_enhancements</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975202" y="5192486"/>
            <a:ext cx="6234112" cy="820964"/>
          </a:xfrm>
        </p:spPr>
        <p:txBody>
          <a:bodyPr/>
          <a:lstStyle/>
          <a:p>
            <a:pPr marL="0" indent="0" eaLnBrk="1" hangingPunct="1">
              <a:buFontTx/>
              <a:buNone/>
            </a:pPr>
            <a:r>
              <a:rPr lang="en-GB" altLang="en-US" dirty="0"/>
              <a:t>Ericsson  (Moderator)</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BF798E-D379-FD5C-875D-0DE42AC75470}"/>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399D626C-8B07-168F-45AE-DE68B3694767}"/>
              </a:ext>
            </a:extLst>
          </p:cNvPr>
          <p:cNvSpPr>
            <a:spLocks noGrp="1"/>
          </p:cNvSpPr>
          <p:nvPr>
            <p:ph type="title"/>
          </p:nvPr>
        </p:nvSpPr>
        <p:spPr>
          <a:xfrm>
            <a:off x="953704" y="649805"/>
            <a:ext cx="8529918" cy="699528"/>
          </a:xfrm>
        </p:spPr>
        <p:txBody>
          <a:bodyPr/>
          <a:lstStyle/>
          <a:p>
            <a:r>
              <a:rPr lang="en-GB" altLang="en-US" dirty="0"/>
              <a:t>Proposed WTs</a:t>
            </a:r>
          </a:p>
        </p:txBody>
      </p:sp>
      <p:sp>
        <p:nvSpPr>
          <p:cNvPr id="6147" name="Content Placeholder 2">
            <a:extLst>
              <a:ext uri="{FF2B5EF4-FFF2-40B4-BE49-F238E27FC236}">
                <a16:creationId xmlns:a16="http://schemas.microsoft.com/office/drawing/2014/main" id="{54367C56-8E6D-CE26-064C-37DD99B3F6F8}"/>
              </a:ext>
            </a:extLst>
          </p:cNvPr>
          <p:cNvSpPr>
            <a:spLocks noGrp="1"/>
          </p:cNvSpPr>
          <p:nvPr>
            <p:ph idx="1"/>
          </p:nvPr>
        </p:nvSpPr>
        <p:spPr>
          <a:xfrm>
            <a:off x="0" y="2022764"/>
            <a:ext cx="11979564" cy="3980872"/>
          </a:xfrm>
        </p:spPr>
        <p:txBody>
          <a:bodyPr/>
          <a:lstStyle/>
          <a:p>
            <a:pPr algn="l" rtl="0" fontAlgn="base">
              <a:buFont typeface="Arial" panose="020B0604020202020204" pitchFamily="34" charset="0"/>
              <a:buChar char="•"/>
            </a:pPr>
            <a:r>
              <a:rPr lang="en-US" sz="1600" b="0" i="0" u="none" strike="noStrike" dirty="0">
                <a:solidFill>
                  <a:srgbClr val="0070C0"/>
                </a:solidFill>
                <a:effectLst/>
                <a:latin typeface="Ericsson Hilda" panose="00000500000000000000" pitchFamily="2" charset="0"/>
              </a:rPr>
              <a:t>CMCC-WT#3: How to support the 1:N mapping between DNN/S-NSSAI and 5G LAN groups </a:t>
            </a:r>
            <a:r>
              <a:rPr kumimoji="0" lang="en-US" sz="1600" b="1" i="0" u="none" strike="noStrike" kern="1200" cap="none" spc="0" normalizeH="0" baseline="0" noProof="0" dirty="0">
                <a:ln>
                  <a:noFill/>
                </a:ln>
                <a:solidFill>
                  <a:srgbClr val="0070C0"/>
                </a:solidFill>
                <a:effectLst/>
                <a:uLnTx/>
                <a:uFillTx/>
                <a:latin typeface="Ericsson Hilda" panose="00000500000000000000" pitchFamily="2" charset="0"/>
                <a:ea typeface="+mn-ea"/>
                <a:cs typeface="+mn-cs"/>
              </a:rPr>
              <a:t>(0.5 + 0.5 TU)</a:t>
            </a:r>
            <a:endParaRPr lang="en-US" sz="1600" b="0" i="0" dirty="0">
              <a:solidFill>
                <a:srgbClr val="181818"/>
              </a:solidFill>
              <a:effectLst/>
              <a:latin typeface="Ericsson Hilda" panose="00000500000000000000" pitchFamily="2" charset="0"/>
            </a:endParaRPr>
          </a:p>
          <a:p>
            <a:pPr algn="l" rtl="0" fontAlgn="base">
              <a:buFont typeface="Arial" panose="020B0604020202020204" pitchFamily="34" charset="0"/>
              <a:buChar char="•"/>
            </a:pPr>
            <a:r>
              <a:rPr lang="en-US" sz="1600" dirty="0">
                <a:solidFill>
                  <a:srgbClr val="181818"/>
                </a:solidFill>
                <a:highlight>
                  <a:srgbClr val="C0C0C0"/>
                </a:highlight>
                <a:latin typeface="Ericsson Hilda" panose="00000500000000000000" pitchFamily="2" charset="0"/>
              </a:rPr>
              <a:t>Companies views: </a:t>
            </a:r>
          </a:p>
          <a:p>
            <a:pPr lvl="1"/>
            <a:r>
              <a:rPr lang="en-US" sz="1400" dirty="0">
                <a:solidFill>
                  <a:srgbClr val="181818"/>
                </a:solidFill>
                <a:highlight>
                  <a:srgbClr val="C0C0C0"/>
                </a:highlight>
                <a:latin typeface="Ericsson Hilda" panose="00000500000000000000" pitchFamily="2" charset="0"/>
              </a:rPr>
              <a:t>Ericsson: </a:t>
            </a:r>
            <a:r>
              <a:rPr lang="en-US" sz="1400" dirty="0">
                <a:solidFill>
                  <a:srgbClr val="181818"/>
                </a:solidFill>
                <a:highlight>
                  <a:srgbClr val="FF0000"/>
                </a:highlight>
                <a:latin typeface="Ericsson Hilda" panose="00000500000000000000" pitchFamily="2" charset="0"/>
              </a:rPr>
              <a:t>Against.  </a:t>
            </a:r>
          </a:p>
          <a:p>
            <a:pPr lvl="1"/>
            <a:r>
              <a:rPr lang="en-US" sz="1400" dirty="0">
                <a:solidFill>
                  <a:srgbClr val="181818"/>
                </a:solidFill>
                <a:highlight>
                  <a:srgbClr val="C0C0C0"/>
                </a:highlight>
                <a:latin typeface="Ericsson Hilda" panose="00000500000000000000" pitchFamily="2" charset="0"/>
              </a:rPr>
              <a:t>Nokia: </a:t>
            </a:r>
            <a:r>
              <a:rPr lang="en-US" sz="1400" dirty="0">
                <a:solidFill>
                  <a:srgbClr val="181818"/>
                </a:solidFill>
                <a:highlight>
                  <a:srgbClr val="FF0000"/>
                </a:highlight>
                <a:latin typeface="Ericsson Hilda" panose="00000500000000000000" pitchFamily="2" charset="0"/>
              </a:rPr>
              <a:t>unclear objective</a:t>
            </a:r>
          </a:p>
          <a:p>
            <a:pPr lvl="1"/>
            <a:r>
              <a:rPr lang="en-US" sz="1400" dirty="0">
                <a:solidFill>
                  <a:srgbClr val="181818"/>
                </a:solidFill>
                <a:highlight>
                  <a:srgbClr val="C0C0C0"/>
                </a:highlight>
                <a:latin typeface="Ericsson Hilda" panose="00000500000000000000" pitchFamily="2" charset="0"/>
              </a:rPr>
              <a:t>Huawei/ZTE  </a:t>
            </a:r>
            <a:r>
              <a:rPr lang="en-US" sz="1400" dirty="0">
                <a:solidFill>
                  <a:srgbClr val="181818"/>
                </a:solidFill>
                <a:highlight>
                  <a:srgbClr val="FFFF00"/>
                </a:highlight>
                <a:latin typeface="Ericsson Hilda" panose="00000500000000000000" pitchFamily="2" charset="0"/>
              </a:rPr>
              <a:t>proposes as  TEI20</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181818"/>
                </a:solidFill>
                <a:effectLst/>
                <a:highlight>
                  <a:srgbClr val="C0C0C0"/>
                </a:highlight>
                <a:uLnTx/>
                <a:uFillTx/>
                <a:latin typeface="Ericsson Hilda" panose="00000500000000000000" pitchFamily="2" charset="0"/>
                <a:ea typeface="+mn-ea"/>
                <a:cs typeface="+mn-cs"/>
              </a:rPr>
              <a:t>CMCC </a:t>
            </a:r>
            <a:r>
              <a:rPr kumimoji="0" lang="en-US" sz="1400" b="0" i="0" u="none" strike="noStrike" kern="1200" cap="none" spc="0" normalizeH="0" baseline="0" noProof="0" dirty="0">
                <a:ln>
                  <a:noFill/>
                </a:ln>
                <a:solidFill>
                  <a:srgbClr val="181818"/>
                </a:solidFill>
                <a:effectLst/>
                <a:highlight>
                  <a:srgbClr val="00FF00"/>
                </a:highlight>
                <a:uLnTx/>
                <a:uFillTx/>
                <a:latin typeface="Ericsson Hilda" panose="00000500000000000000" pitchFamily="2" charset="0"/>
                <a:ea typeface="+mn-ea"/>
                <a:cs typeface="+mn-cs"/>
              </a:rPr>
              <a:t>Supports</a:t>
            </a:r>
            <a:endParaRPr kumimoji="0" lang="en-US" sz="2400" b="0" i="0" u="none" strike="noStrike" kern="1200" cap="none" spc="0" normalizeH="0" baseline="0" noProof="0" dirty="0">
              <a:ln>
                <a:noFill/>
              </a:ln>
              <a:solidFill>
                <a:srgbClr val="181818"/>
              </a:solidFill>
              <a:effectLst/>
              <a:highlight>
                <a:srgbClr val="00FF00"/>
              </a:highlight>
              <a:uLnTx/>
              <a:uFillTx/>
              <a:latin typeface="Arial" panose="020B0604020202020204" pitchFamily="34" charset="0"/>
              <a:ea typeface="+mn-ea"/>
              <a:cs typeface="+mn-cs"/>
            </a:endParaRPr>
          </a:p>
          <a:p>
            <a:pPr lvl="1"/>
            <a:endParaRPr lang="en-US" sz="1400" dirty="0">
              <a:solidFill>
                <a:srgbClr val="181818"/>
              </a:solidFill>
              <a:highlight>
                <a:srgbClr val="C0C0C0"/>
              </a:highlight>
              <a:latin typeface="Ericsson Hilda" panose="00000500000000000000" pitchFamily="2" charset="0"/>
            </a:endParaRPr>
          </a:p>
          <a:p>
            <a:pPr>
              <a:buFont typeface="Arial" panose="020B0604020202020204" pitchFamily="34" charset="0"/>
              <a:buChar char="•"/>
            </a:pPr>
            <a:r>
              <a:rPr lang="en-US" sz="1800" dirty="0">
                <a:solidFill>
                  <a:srgbClr val="181818"/>
                </a:solidFill>
                <a:latin typeface="Ericsson Hilda" panose="00000500000000000000" pitchFamily="2" charset="0"/>
              </a:rPr>
              <a:t>Ericsson view</a:t>
            </a:r>
            <a:r>
              <a:rPr lang="en-US" sz="1800" b="0" i="0" dirty="0">
                <a:solidFill>
                  <a:srgbClr val="181818"/>
                </a:solidFill>
                <a:effectLst/>
                <a:latin typeface="Ericsson Hilda" panose="00000500000000000000" pitchFamily="2" charset="0"/>
              </a:rPr>
              <a:t> regarding the objectives proposed by CMCC: it is already possible to e.g. use 5G VN with LADN, so you could define a 5G VN group (with a specific DNN/S-NSSAI) that is only available in a certain LADN area (i.e. set of TAIs). Provisioning LADN services area from an AF was added in GMEC, and it is general so it can be applied also to 5G VN groups.</a:t>
            </a:r>
          </a:p>
        </p:txBody>
      </p:sp>
    </p:spTree>
    <p:extLst>
      <p:ext uri="{BB962C8B-B14F-4D97-AF65-F5344CB8AC3E}">
        <p14:creationId xmlns:p14="http://schemas.microsoft.com/office/powerpoint/2010/main" val="17628722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Proposed WTs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79133" y="1825625"/>
            <a:ext cx="11074667" cy="4351338"/>
          </a:xfrm>
        </p:spPr>
        <p:txBody>
          <a:bodyPr/>
          <a:lstStyle/>
          <a:p>
            <a:pPr>
              <a:buFont typeface="Arial" panose="020B0604020202020204" pitchFamily="34" charset="0"/>
              <a:buChar char="•"/>
            </a:pPr>
            <a:r>
              <a:rPr lang="en-US" altLang="en-US" sz="2000" dirty="0">
                <a:solidFill>
                  <a:srgbClr val="2A6EA8"/>
                </a:solidFill>
              </a:rPr>
              <a:t>Nokia-1: Study whether and how to implement different configuration domains to perform the priority regeneration according to IEEE Std 802.1Q-2022  </a:t>
            </a:r>
            <a:r>
              <a:rPr lang="en-US" altLang="en-US" sz="2000" b="1" dirty="0">
                <a:solidFill>
                  <a:srgbClr val="2A6EA8"/>
                </a:solidFill>
              </a:rPr>
              <a:t>(0.5 + 0.5 TU)</a:t>
            </a:r>
          </a:p>
          <a:p>
            <a:pPr>
              <a:buFont typeface="Arial" panose="020B0604020202020204" pitchFamily="34" charset="0"/>
              <a:buChar char="•"/>
            </a:pPr>
            <a:r>
              <a:rPr lang="en-US" altLang="en-US" sz="2000" dirty="0"/>
              <a:t>Companies Views:</a:t>
            </a:r>
          </a:p>
          <a:p>
            <a:pPr lvl="1"/>
            <a:r>
              <a:rPr lang="en-US" altLang="en-US" sz="1600" dirty="0">
                <a:highlight>
                  <a:srgbClr val="C0C0C0"/>
                </a:highlight>
              </a:rPr>
              <a:t>Ericsson: </a:t>
            </a:r>
            <a:r>
              <a:rPr lang="en-US" altLang="en-US" sz="1600" dirty="0">
                <a:highlight>
                  <a:srgbClr val="FF0000"/>
                </a:highlight>
              </a:rPr>
              <a:t>Against. </a:t>
            </a:r>
            <a:r>
              <a:rPr lang="en-US" altLang="en-US" sz="1600" dirty="0">
                <a:highlight>
                  <a:srgbClr val="C0C0C0"/>
                </a:highlight>
              </a:rPr>
              <a:t>Priority remapping could be possible to handle using proprietary deployments, questions why need to be specified further </a:t>
            </a:r>
          </a:p>
          <a:p>
            <a:pPr lvl="1"/>
            <a:r>
              <a:rPr lang="en-US" altLang="en-US" sz="1600" dirty="0">
                <a:highlight>
                  <a:srgbClr val="C0C0C0"/>
                </a:highlight>
              </a:rPr>
              <a:t>Huawei </a:t>
            </a:r>
            <a:r>
              <a:rPr lang="en-US" altLang="en-US" sz="1600" dirty="0">
                <a:highlight>
                  <a:srgbClr val="FF0000"/>
                </a:highlight>
              </a:rPr>
              <a:t>against</a:t>
            </a:r>
          </a:p>
          <a:p>
            <a:pPr lvl="1"/>
            <a:r>
              <a:rPr lang="en-US" altLang="en-US" sz="1600" dirty="0">
                <a:highlight>
                  <a:srgbClr val="C0C0C0"/>
                </a:highlight>
              </a:rPr>
              <a:t>Nokia </a:t>
            </a:r>
            <a:r>
              <a:rPr lang="en-US" altLang="en-US" sz="1600" dirty="0">
                <a:highlight>
                  <a:srgbClr val="00FF00"/>
                </a:highlight>
              </a:rPr>
              <a:t>supports </a:t>
            </a:r>
          </a:p>
          <a:p>
            <a:pPr lvl="1"/>
            <a:r>
              <a:rPr lang="en-US" altLang="en-US" sz="1600" dirty="0">
                <a:highlight>
                  <a:srgbClr val="C0C0C0"/>
                </a:highlight>
              </a:rPr>
              <a:t>Additional details in https://www.3gpp.org/ftp/tsg_sa/WG2_Arch/TSGS2_168_Goteborg_2025-04/Docs/S2-2503661.zip</a:t>
            </a:r>
          </a:p>
          <a:p>
            <a:pPr lvl="1"/>
            <a:r>
              <a:rPr lang="en-US" altLang="en-US" sz="1600" dirty="0">
                <a:highlight>
                  <a:srgbClr val="C0C0C0"/>
                </a:highlight>
              </a:rPr>
              <a:t>Siemens: </a:t>
            </a:r>
            <a:r>
              <a:rPr lang="en-US" altLang="en-US" sz="1600" dirty="0">
                <a:highlight>
                  <a:srgbClr val="FFFF00"/>
                </a:highlight>
              </a:rPr>
              <a:t>Need to understand the scenarios for different configuration domains. In practical cases there is only a single configuration domain.</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30D7F-53B4-D160-2BD3-7608DDE89497}"/>
              </a:ext>
            </a:extLst>
          </p:cNvPr>
          <p:cNvSpPr>
            <a:spLocks noGrp="1"/>
          </p:cNvSpPr>
          <p:nvPr>
            <p:ph type="title"/>
          </p:nvPr>
        </p:nvSpPr>
        <p:spPr/>
        <p:txBody>
          <a:bodyPr/>
          <a:lstStyle/>
          <a:p>
            <a:r>
              <a:rPr lang="en-US" dirty="0"/>
              <a:t>Moderator Summary</a:t>
            </a:r>
          </a:p>
        </p:txBody>
      </p:sp>
      <p:sp>
        <p:nvSpPr>
          <p:cNvPr id="3" name="Content Placeholder 2">
            <a:extLst>
              <a:ext uri="{FF2B5EF4-FFF2-40B4-BE49-F238E27FC236}">
                <a16:creationId xmlns:a16="http://schemas.microsoft.com/office/drawing/2014/main" id="{3A8B570E-E02B-AE00-D24F-AD048725D677}"/>
              </a:ext>
            </a:extLst>
          </p:cNvPr>
          <p:cNvSpPr>
            <a:spLocks noGrp="1"/>
          </p:cNvSpPr>
          <p:nvPr>
            <p:ph idx="1"/>
          </p:nvPr>
        </p:nvSpPr>
        <p:spPr>
          <a:xfrm>
            <a:off x="487217" y="1927225"/>
            <a:ext cx="10975439" cy="4351338"/>
          </a:xfrm>
        </p:spPr>
        <p:txBody>
          <a:bodyPr/>
          <a:lstStyle/>
          <a:p>
            <a:r>
              <a:rPr lang="en-US" sz="2400" dirty="0"/>
              <a:t>8 companies in total responded with their views related to some or all of the WTs</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to the offline discussions/feedback</a:t>
            </a:r>
            <a:r>
              <a:rPr lang="en-US" sz="2400" dirty="0"/>
              <a:t>.</a:t>
            </a:r>
          </a:p>
          <a:p>
            <a:r>
              <a:rPr lang="en-US" sz="2400" dirty="0"/>
              <a:t>All WTs have some form of objection to proceed or difference of opinion on the technical scope/direction.</a:t>
            </a:r>
          </a:p>
          <a:p>
            <a:r>
              <a:rPr lang="en-US" sz="2400" dirty="0"/>
              <a:t>Next slides provide summary on a per WT level.</a:t>
            </a:r>
          </a:p>
          <a:p>
            <a:r>
              <a:rPr lang="en-US" sz="2400" dirty="0"/>
              <a:t>At this point there are no consensus to move forward with any part of the SI (i.e., objections or concerns or more clarifications request or seen as not needed).</a:t>
            </a:r>
          </a:p>
          <a:p>
            <a:r>
              <a:rPr lang="en-US" sz="2400" dirty="0"/>
              <a:t>Companies may consider potential compromise on Siemens-WT#1/WT#3, as SI.</a:t>
            </a:r>
          </a:p>
          <a:p>
            <a:r>
              <a:rPr lang="en-US" sz="2400" dirty="0"/>
              <a:t>Companies may consider some of the WT(s) that are self contained and small enough as potential TEI20 proposal.</a:t>
            </a:r>
          </a:p>
          <a:p>
            <a:r>
              <a:rPr lang="en-US" sz="2400" dirty="0"/>
              <a:t>TU estimates are just that and normative part is using equal TU to study part.</a:t>
            </a:r>
          </a:p>
        </p:txBody>
      </p:sp>
    </p:spTree>
    <p:extLst>
      <p:ext uri="{BB962C8B-B14F-4D97-AF65-F5344CB8AC3E}">
        <p14:creationId xmlns:p14="http://schemas.microsoft.com/office/powerpoint/2010/main" val="377185273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953704" y="649805"/>
            <a:ext cx="8529918" cy="699528"/>
          </a:xfrm>
        </p:spPr>
        <p:txBody>
          <a:bodyPr/>
          <a:lstStyle/>
          <a:p>
            <a:r>
              <a:rPr lang="en-GB" altLang="en-US" dirty="0"/>
              <a:t>Proposed WTs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31808" y="1856857"/>
            <a:ext cx="5691659" cy="4351338"/>
          </a:xfrm>
        </p:spPr>
        <p:txBody>
          <a:bodyPr/>
          <a:lstStyle/>
          <a:p>
            <a:pPr algn="l" rtl="0" fontAlgn="base">
              <a:buFont typeface="Arial" panose="020B0604020202020204" pitchFamily="34" charset="0"/>
              <a:buChar char="•"/>
            </a:pPr>
            <a:r>
              <a:rPr lang="en-US" sz="1800" b="0" i="0" u="none" strike="noStrike" dirty="0">
                <a:solidFill>
                  <a:srgbClr val="0070C0"/>
                </a:solidFill>
                <a:effectLst/>
                <a:latin typeface="Ericsson Hilda" panose="00000500000000000000" pitchFamily="2" charset="0"/>
              </a:rPr>
              <a:t>WT#1: De-jitter for TSN</a:t>
            </a:r>
            <a:r>
              <a:rPr lang="en-US" sz="1800" b="0" i="0" dirty="0">
                <a:solidFill>
                  <a:srgbClr val="181818"/>
                </a:solidFill>
                <a:effectLst/>
                <a:latin typeface="Ericsson Hilda" panose="00000500000000000000" pitchFamily="2" charset="0"/>
              </a:rPr>
              <a:t>​  </a:t>
            </a:r>
          </a:p>
          <a:p>
            <a:pPr algn="l" rtl="0" fontAlgn="base">
              <a:buFont typeface="Arial" panose="020B0604020202020204" pitchFamily="34" charset="0"/>
              <a:buChar char="•"/>
            </a:pPr>
            <a:r>
              <a:rPr lang="en-US" sz="1800" b="0" i="0" u="none" strike="noStrike" dirty="0">
                <a:solidFill>
                  <a:srgbClr val="181818"/>
                </a:solidFill>
                <a:effectLst/>
                <a:latin typeface="Ericsson Hilda" panose="00000500000000000000" pitchFamily="2" charset="0"/>
              </a:rPr>
              <a:t>WT# 1.1 Study whether and how to extend the Hold and Forward buffering mechanism with a de-jittering functionality for TSN.</a:t>
            </a:r>
            <a:r>
              <a:rPr lang="en-US" sz="1800" b="0" i="0" dirty="0">
                <a:solidFill>
                  <a:srgbClr val="181818"/>
                </a:solidFill>
                <a:effectLst/>
                <a:latin typeface="Ericsson Hilda" panose="00000500000000000000" pitchFamily="2" charset="0"/>
              </a:rPr>
              <a:t>​ </a:t>
            </a:r>
            <a:r>
              <a:rPr lang="en-US" sz="1800" b="1" i="0" dirty="0">
                <a:solidFill>
                  <a:srgbClr val="181818"/>
                </a:solidFill>
                <a:effectLst/>
                <a:latin typeface="Ericsson Hilda" panose="00000500000000000000" pitchFamily="2" charset="0"/>
              </a:rPr>
              <a:t>(0.5+0.5 TU )</a:t>
            </a:r>
            <a:endParaRPr lang="en-US" b="1" i="0" dirty="0">
              <a:solidFill>
                <a:srgbClr val="181818"/>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181818"/>
                </a:solidFill>
                <a:effectLst/>
                <a:latin typeface="Ericsson Hilda" panose="00000500000000000000" pitchFamily="2" charset="0"/>
              </a:rPr>
              <a:t>WT# 1.2 Study whether the support of CQF in Annex T in IEEE 802.1Q can be used to improve the issue of large jitter in 5GS TSN bridge.</a:t>
            </a:r>
            <a:r>
              <a:rPr lang="en-US" sz="1800" b="0" i="0" dirty="0">
                <a:solidFill>
                  <a:srgbClr val="181818"/>
                </a:solidFill>
                <a:effectLst/>
                <a:latin typeface="Ericsson Hilda" panose="00000500000000000000" pitchFamily="2" charset="0"/>
              </a:rPr>
              <a:t>​  </a:t>
            </a:r>
            <a:r>
              <a:rPr lang="en-US" sz="1800" b="1" i="0" dirty="0">
                <a:solidFill>
                  <a:srgbClr val="181818"/>
                </a:solidFill>
                <a:effectLst/>
                <a:latin typeface="Ericsson Hilda" panose="00000500000000000000" pitchFamily="2" charset="0"/>
              </a:rPr>
              <a:t>(TBD)</a:t>
            </a:r>
            <a:endParaRPr lang="en-US" b="1" i="0" dirty="0">
              <a:solidFill>
                <a:srgbClr val="181818"/>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70C0"/>
                </a:solidFill>
                <a:effectLst/>
                <a:latin typeface="Ericsson Hilda" panose="00000500000000000000" pitchFamily="2" charset="0"/>
              </a:rPr>
              <a:t>WT#2: De-jitter for TSC/DetNet</a:t>
            </a:r>
            <a:r>
              <a:rPr lang="en-US" sz="1800" b="0" i="0" dirty="0">
                <a:solidFill>
                  <a:srgbClr val="181818"/>
                </a:solidFill>
                <a:effectLst/>
                <a:latin typeface="Ericsson Hilda" panose="00000500000000000000" pitchFamily="2" charset="0"/>
              </a:rPr>
              <a:t>​  </a:t>
            </a:r>
            <a:r>
              <a:rPr lang="en-US" sz="1800" b="1" i="0" dirty="0">
                <a:solidFill>
                  <a:srgbClr val="181818"/>
                </a:solidFill>
                <a:effectLst/>
                <a:latin typeface="Ericsson Hilda" panose="00000500000000000000" pitchFamily="2" charset="0"/>
              </a:rPr>
              <a:t>(1 + 1 TU)</a:t>
            </a:r>
            <a:endParaRPr lang="en-US" b="1" i="0" dirty="0">
              <a:solidFill>
                <a:srgbClr val="181818"/>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181818"/>
                </a:solidFill>
                <a:effectLst/>
                <a:latin typeface="Ericsson Hilda" panose="00000500000000000000" pitchFamily="2" charset="0"/>
              </a:rPr>
              <a:t>WT#2.1: Study how to extend the Hold and Forward buffering mechanism with a de-jittering functionality for TSC.</a:t>
            </a:r>
            <a:r>
              <a:rPr lang="en-US" sz="1800" b="0" i="0" dirty="0">
                <a:solidFill>
                  <a:srgbClr val="181818"/>
                </a:solidFill>
                <a:effectLst/>
                <a:latin typeface="Ericsson Hilda" panose="00000500000000000000" pitchFamily="2" charset="0"/>
              </a:rPr>
              <a:t>​</a:t>
            </a:r>
            <a:endParaRPr lang="en-US" b="0" i="0" dirty="0">
              <a:solidFill>
                <a:srgbClr val="181818"/>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181818"/>
                </a:solidFill>
                <a:effectLst/>
                <a:latin typeface="Ericsson Hilda" panose="00000500000000000000" pitchFamily="2" charset="0"/>
              </a:rPr>
              <a:t>WT#2.2: Study how to extend the Hold and Forward buffering mechanism with a de-jittering functionality for DetNet.</a:t>
            </a:r>
            <a:r>
              <a:rPr lang="en-US" sz="1800" b="0" i="0" dirty="0">
                <a:solidFill>
                  <a:srgbClr val="181818"/>
                </a:solidFill>
                <a:effectLst/>
                <a:latin typeface="Ericsson Hilda" panose="00000500000000000000" pitchFamily="2" charset="0"/>
              </a:rPr>
              <a:t>​</a:t>
            </a:r>
            <a:endParaRPr lang="en-US" b="0" i="0" dirty="0">
              <a:solidFill>
                <a:srgbClr val="181818"/>
              </a:solidFill>
              <a:effectLst/>
              <a:latin typeface="Arial" panose="020B0604020202020204" pitchFamily="34" charset="0"/>
            </a:endParaRPr>
          </a:p>
          <a:p>
            <a:pPr marL="0" indent="0">
              <a:buNone/>
            </a:pPr>
            <a:endParaRPr lang="en-US" altLang="en-US" dirty="0"/>
          </a:p>
        </p:txBody>
      </p:sp>
      <p:sp>
        <p:nvSpPr>
          <p:cNvPr id="2" name="Rectangle 1">
            <a:extLst>
              <a:ext uri="{FF2B5EF4-FFF2-40B4-BE49-F238E27FC236}">
                <a16:creationId xmlns:a16="http://schemas.microsoft.com/office/drawing/2014/main" id="{D8A10C21-E4D3-5893-DDA5-A964A5D46306}"/>
              </a:ext>
            </a:extLst>
          </p:cNvPr>
          <p:cNvSpPr/>
          <p:nvPr/>
        </p:nvSpPr>
        <p:spPr bwMode="auto">
          <a:xfrm>
            <a:off x="6268532" y="2054993"/>
            <a:ext cx="5691659" cy="4047423"/>
          </a:xfrm>
          <a:prstGeom prst="rect">
            <a:avLst/>
          </a:prstGeom>
          <a:solidFill>
            <a:srgbClr val="FFFFFF">
              <a:lumMod val="85000"/>
            </a:srgbClr>
          </a:solidFill>
          <a:ln w="12700" cap="flat" cmpd="sng" algn="ctr">
            <a:noFill/>
            <a:prstDash val="solid"/>
            <a:round/>
            <a:headEnd type="none" w="med" len="med"/>
            <a:tailEnd type="none" w="med" len="med"/>
          </a:ln>
          <a:effectLst/>
        </p:spPr>
        <p:txBody>
          <a:bodyPr rot="0" spcFirstLastPara="0" vert="horz" wrap="square" lIns="72000" tIns="36000" rIns="73152" bIns="36576"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rgbClr val="181818"/>
                </a:solidFill>
                <a:latin typeface="Ericsson Hilda"/>
              </a:defRPr>
            </a:lvl1pPr>
            <a:lvl2pPr marL="457200" algn="l" defTabSz="914400" rtl="0" eaLnBrk="1" latinLnBrk="0" hangingPunct="1">
              <a:defRPr sz="1800" kern="1200">
                <a:solidFill>
                  <a:srgbClr val="181818"/>
                </a:solidFill>
                <a:latin typeface="Ericsson Hilda"/>
              </a:defRPr>
            </a:lvl2pPr>
            <a:lvl3pPr marL="914400" algn="l" defTabSz="914400" rtl="0" eaLnBrk="1" latinLnBrk="0" hangingPunct="1">
              <a:defRPr sz="1800" kern="1200">
                <a:solidFill>
                  <a:srgbClr val="181818"/>
                </a:solidFill>
                <a:latin typeface="Ericsson Hilda"/>
              </a:defRPr>
            </a:lvl3pPr>
            <a:lvl4pPr marL="1371600" algn="l" defTabSz="914400" rtl="0" eaLnBrk="1" latinLnBrk="0" hangingPunct="1">
              <a:defRPr sz="1800" kern="1200">
                <a:solidFill>
                  <a:srgbClr val="181818"/>
                </a:solidFill>
                <a:latin typeface="Ericsson Hilda"/>
              </a:defRPr>
            </a:lvl4pPr>
            <a:lvl5pPr marL="1828800" algn="l" defTabSz="914400" rtl="0" eaLnBrk="1" latinLnBrk="0" hangingPunct="1">
              <a:defRPr sz="1800" kern="1200">
                <a:solidFill>
                  <a:srgbClr val="181818"/>
                </a:solidFill>
                <a:latin typeface="Ericsson Hilda"/>
              </a:defRPr>
            </a:lvl5pPr>
            <a:lvl6pPr marL="2286000" algn="l" defTabSz="914400" rtl="0" eaLnBrk="1" latinLnBrk="0" hangingPunct="1">
              <a:defRPr sz="1800" kern="1200">
                <a:solidFill>
                  <a:srgbClr val="181818"/>
                </a:solidFill>
                <a:latin typeface="Ericsson Hilda"/>
              </a:defRPr>
            </a:lvl6pPr>
            <a:lvl7pPr marL="2743200" algn="l" defTabSz="914400" rtl="0" eaLnBrk="1" latinLnBrk="0" hangingPunct="1">
              <a:defRPr sz="1800" kern="1200">
                <a:solidFill>
                  <a:srgbClr val="181818"/>
                </a:solidFill>
                <a:latin typeface="Ericsson Hilda"/>
              </a:defRPr>
            </a:lvl7pPr>
            <a:lvl8pPr marL="3200400" algn="l" defTabSz="914400" rtl="0" eaLnBrk="1" latinLnBrk="0" hangingPunct="1">
              <a:defRPr sz="1800" kern="1200">
                <a:solidFill>
                  <a:srgbClr val="181818"/>
                </a:solidFill>
                <a:latin typeface="Ericsson Hilda"/>
              </a:defRPr>
            </a:lvl8pPr>
            <a:lvl9pPr marL="3657600" algn="l" defTabSz="914400" rtl="0" eaLnBrk="1" latinLnBrk="0" hangingPunct="1">
              <a:defRPr sz="1800" kern="1200">
                <a:solidFill>
                  <a:srgbClr val="181818"/>
                </a:solidFill>
                <a:latin typeface="Ericsson Hilda"/>
              </a:defRPr>
            </a:lvl9pPr>
          </a:lstStyle>
          <a:p>
            <a:pPr marR="0" algn="l" defTabSz="914400" rtl="0" eaLnBrk="1" fontAlgn="base" latinLnBrk="0" hangingPunct="1">
              <a:lnSpc>
                <a:spcPct val="100000"/>
              </a:lnSpc>
              <a:spcBef>
                <a:spcPts val="300"/>
              </a:spcBef>
              <a:spcAft>
                <a:spcPct val="0"/>
              </a:spcAft>
              <a:buClrTx/>
              <a:buSzTx/>
              <a:tabLst/>
            </a:pPr>
            <a:r>
              <a:rPr lang="en-US" sz="1400" dirty="0"/>
              <a:t>C</a:t>
            </a:r>
            <a:r>
              <a:rPr kumimoji="0" lang="en-SE" sz="1400" b="0" i="0" u="none" strike="noStrike" cap="none" normalizeH="0" baseline="0" dirty="0">
                <a:ln>
                  <a:noFill/>
                </a:ln>
                <a:effectLst/>
                <a:latin typeface="Ericsson Hilda"/>
              </a:rPr>
              <a:t>ompanies views:</a:t>
            </a:r>
          </a:p>
          <a:p>
            <a:pPr marL="357188" indent="-357188" fontAlgn="base">
              <a:spcBef>
                <a:spcPts val="300"/>
              </a:spcBef>
              <a:spcAft>
                <a:spcPct val="0"/>
              </a:spcAft>
              <a:buFont typeface="Ericsson Hilda" panose="00000500000000000000" pitchFamily="2" charset="0"/>
              <a:buChar char="—"/>
            </a:pPr>
            <a:r>
              <a:rPr kumimoji="0" lang="en-SE" sz="1400" b="0" i="0" u="none" strike="noStrike" cap="none" normalizeH="0" baseline="0" dirty="0">
                <a:ln>
                  <a:noFill/>
                </a:ln>
                <a:effectLst/>
                <a:latin typeface="Ericsson Hilda"/>
              </a:rPr>
              <a:t>H</a:t>
            </a:r>
            <a:r>
              <a:rPr kumimoji="0" lang="en-US" sz="1400" b="0" i="0" u="none" strike="noStrike" cap="none" normalizeH="0" baseline="0" dirty="0" err="1">
                <a:ln>
                  <a:noFill/>
                </a:ln>
                <a:effectLst/>
                <a:latin typeface="Ericsson Hilda"/>
              </a:rPr>
              <a:t>uawei</a:t>
            </a:r>
            <a:r>
              <a:rPr kumimoji="0" lang="en-SE" sz="1400" b="0" i="0" u="none" strike="noStrike" cap="none" normalizeH="0" baseline="0" dirty="0">
                <a:ln>
                  <a:noFill/>
                </a:ln>
                <a:effectLst/>
                <a:latin typeface="Ericsson Hilda"/>
              </a:rPr>
              <a:t> is </a:t>
            </a:r>
            <a:r>
              <a:rPr kumimoji="0" lang="en-SE" sz="1400" b="0" i="0" u="none" strike="noStrike" cap="none" normalizeH="0" baseline="0" dirty="0">
                <a:ln>
                  <a:noFill/>
                </a:ln>
                <a:effectLst/>
                <a:highlight>
                  <a:srgbClr val="FF0000"/>
                </a:highlight>
                <a:latin typeface="Ericsson Hilda"/>
              </a:rPr>
              <a:t>agains</a:t>
            </a:r>
            <a:r>
              <a:rPr kumimoji="0" lang="en-US" sz="1400" b="0" i="0" u="none" strike="noStrike" cap="none" normalizeH="0" baseline="0" dirty="0">
                <a:ln>
                  <a:noFill/>
                </a:ln>
                <a:effectLst/>
                <a:highlight>
                  <a:srgbClr val="FF0000"/>
                </a:highlight>
                <a:latin typeface="Ericsson Hilda"/>
              </a:rPr>
              <a:t>t</a:t>
            </a:r>
            <a:r>
              <a:rPr kumimoji="0" lang="en-SE" sz="1400" b="0" i="0" u="none" strike="noStrike" cap="none" normalizeH="0" baseline="0" dirty="0">
                <a:ln>
                  <a:noFill/>
                </a:ln>
                <a:effectLst/>
                <a:highlight>
                  <a:srgbClr val="FF0000"/>
                </a:highlight>
                <a:latin typeface="Ericsson Hilda"/>
              </a:rPr>
              <a:t> WT#1.1 </a:t>
            </a:r>
            <a:r>
              <a:rPr kumimoji="0" lang="en-SE" sz="1400" b="0" i="0" u="none" strike="noStrike" cap="none" normalizeH="0" baseline="0" dirty="0">
                <a:ln>
                  <a:noFill/>
                </a:ln>
                <a:effectLst/>
                <a:latin typeface="Ericsson Hilda"/>
              </a:rPr>
              <a:t>and does not understand why the current H&amp;F is not enough. </a:t>
            </a:r>
            <a:r>
              <a:rPr lang="en-SE" sz="1400" dirty="0"/>
              <a:t>For </a:t>
            </a:r>
            <a:r>
              <a:rPr lang="en-SE" sz="1400" dirty="0">
                <a:highlight>
                  <a:srgbClr val="00FF00"/>
                </a:highlight>
              </a:rPr>
              <a:t>WT#1.2</a:t>
            </a:r>
            <a:r>
              <a:rPr lang="en-SE" sz="1400" dirty="0"/>
              <a:t>, would be interested only if the tasks cover N3 (i.e., TSN transport) and propose the following formulation with RAN impact: </a:t>
            </a:r>
            <a:r>
              <a:rPr lang="en-SE" sz="1400" i="1" dirty="0"/>
              <a:t>“S</a:t>
            </a:r>
            <a:r>
              <a:rPr lang="en-GB" sz="1400" i="1" dirty="0" err="1"/>
              <a:t>tudy</a:t>
            </a:r>
            <a:r>
              <a:rPr lang="en-GB" sz="1400" i="1" dirty="0"/>
              <a:t> mechanisms for interworking with TSN transport networks using CQF in order to support of E2E determinism and low latency communication and efficient N3 transmission. Huawei would like to support. </a:t>
            </a:r>
            <a:r>
              <a:rPr lang="en-SE" sz="1400" i="1" dirty="0"/>
              <a:t>”</a:t>
            </a:r>
          </a:p>
          <a:p>
            <a:pPr marL="357188" indent="-357188" fontAlgn="base">
              <a:spcBef>
                <a:spcPts val="300"/>
              </a:spcBef>
              <a:spcAft>
                <a:spcPct val="0"/>
              </a:spcAft>
              <a:buFont typeface="Ericsson Hilda" panose="00000500000000000000" pitchFamily="2" charset="0"/>
              <a:buChar char="—"/>
            </a:pPr>
            <a:r>
              <a:rPr kumimoji="0" lang="en-SE" sz="1400" b="0" u="none" strike="noStrike" cap="none" normalizeH="0" baseline="0" dirty="0">
                <a:ln>
                  <a:noFill/>
                </a:ln>
                <a:effectLst/>
                <a:latin typeface="Ericsson Hilda"/>
              </a:rPr>
              <a:t>Mitsh</a:t>
            </a:r>
            <a:r>
              <a:rPr lang="en-SE" sz="1400" dirty="0"/>
              <a:t>ubishi </a:t>
            </a:r>
            <a:r>
              <a:rPr lang="en-SE" sz="1400" dirty="0">
                <a:highlight>
                  <a:srgbClr val="00FF00"/>
                </a:highlight>
              </a:rPr>
              <a:t>supports </a:t>
            </a:r>
            <a:r>
              <a:rPr lang="en-SE" sz="1400" dirty="0"/>
              <a:t>H</a:t>
            </a:r>
            <a:r>
              <a:rPr lang="en-US" sz="1400" dirty="0" err="1"/>
              <a:t>uawei</a:t>
            </a:r>
            <a:r>
              <a:rPr lang="en-SE" sz="1400" dirty="0"/>
              <a:t> and wants </a:t>
            </a:r>
            <a:r>
              <a:rPr lang="en-SE" sz="1400" dirty="0">
                <a:highlight>
                  <a:srgbClr val="00FF00"/>
                </a:highlight>
              </a:rPr>
              <a:t>only WT1.2</a:t>
            </a:r>
          </a:p>
          <a:p>
            <a:pPr marL="357188" indent="-357188" fontAlgn="base">
              <a:spcBef>
                <a:spcPts val="300"/>
              </a:spcBef>
              <a:spcAft>
                <a:spcPct val="0"/>
              </a:spcAft>
              <a:buFont typeface="Ericsson Hilda" panose="00000500000000000000" pitchFamily="2" charset="0"/>
              <a:buChar char="—"/>
            </a:pPr>
            <a:r>
              <a:rPr kumimoji="0" lang="en-SE" sz="1400" b="0" u="none" strike="noStrike" cap="none" normalizeH="0" baseline="0" dirty="0">
                <a:ln>
                  <a:noFill/>
                </a:ln>
                <a:effectLst/>
                <a:latin typeface="Ericsson Hilda"/>
              </a:rPr>
              <a:t>Nokia: </a:t>
            </a:r>
            <a:r>
              <a:rPr kumimoji="0" lang="en-SE" sz="1400" b="0" u="none" strike="noStrike" cap="none" normalizeH="0" baseline="0" dirty="0">
                <a:ln>
                  <a:noFill/>
                </a:ln>
                <a:effectLst/>
                <a:highlight>
                  <a:srgbClr val="FF0000"/>
                </a:highlight>
                <a:latin typeface="Ericsson Hilda"/>
              </a:rPr>
              <a:t>against</a:t>
            </a:r>
            <a:r>
              <a:rPr kumimoji="0" lang="en-US" sz="1400" b="0" u="none" strike="noStrike" cap="none" normalizeH="0" baseline="0" dirty="0">
                <a:ln>
                  <a:noFill/>
                </a:ln>
                <a:effectLst/>
                <a:highlight>
                  <a:srgbClr val="FF0000"/>
                </a:highlight>
                <a:latin typeface="Ericsson Hilda"/>
              </a:rPr>
              <a:t> others</a:t>
            </a:r>
            <a:r>
              <a:rPr lang="en-US" sz="1400" dirty="0">
                <a:highlight>
                  <a:srgbClr val="FF0000"/>
                </a:highlight>
              </a:rPr>
              <a:t> except</a:t>
            </a:r>
            <a:r>
              <a:rPr kumimoji="0" lang="en-SE" sz="1400" b="0" u="none" strike="noStrike" cap="none" normalizeH="0" baseline="0" dirty="0">
                <a:ln>
                  <a:noFill/>
                </a:ln>
                <a:effectLst/>
                <a:latin typeface="Ericsson Hilda"/>
              </a:rPr>
              <a:t> </a:t>
            </a:r>
            <a:r>
              <a:rPr kumimoji="0" lang="en-US" sz="1400" b="0" u="none" strike="noStrike" cap="none" normalizeH="0" baseline="0" dirty="0">
                <a:ln>
                  <a:noFill/>
                </a:ln>
                <a:effectLst/>
                <a:latin typeface="Ericsson Hilda"/>
              </a:rPr>
              <a:t>to progress</a:t>
            </a:r>
            <a:r>
              <a:rPr kumimoji="0" lang="en-SE" sz="1400" b="0" u="none" strike="noStrike" cap="none" normalizeH="0" baseline="0" dirty="0">
                <a:ln>
                  <a:noFill/>
                </a:ln>
                <a:effectLst/>
                <a:latin typeface="Ericsson Hilda"/>
              </a:rPr>
              <a:t> </a:t>
            </a:r>
            <a:r>
              <a:rPr kumimoji="0" lang="en-SE" sz="1400" b="0" u="none" strike="noStrike" cap="none" normalizeH="0" baseline="0" dirty="0">
                <a:ln>
                  <a:noFill/>
                </a:ln>
                <a:effectLst/>
                <a:highlight>
                  <a:srgbClr val="00FF00"/>
                </a:highlight>
                <a:latin typeface="Ericsson Hilda"/>
              </a:rPr>
              <a:t>only WT#2.1 </a:t>
            </a:r>
            <a:r>
              <a:rPr kumimoji="0" lang="en-SE" sz="1400" b="0" u="none" strike="noStrike" cap="none" normalizeH="0" baseline="0" dirty="0">
                <a:ln>
                  <a:noFill/>
                </a:ln>
                <a:effectLst/>
                <a:latin typeface="Ericsson Hilda"/>
              </a:rPr>
              <a:t>(de-jitter for TSC)</a:t>
            </a:r>
          </a:p>
          <a:p>
            <a:pPr marL="357188" indent="-357188" fontAlgn="base">
              <a:spcBef>
                <a:spcPts val="300"/>
              </a:spcBef>
              <a:spcAft>
                <a:spcPct val="0"/>
              </a:spcAft>
              <a:buFont typeface="Ericsson Hilda" panose="00000500000000000000" pitchFamily="2" charset="0"/>
              <a:buChar char="—"/>
            </a:pPr>
            <a:r>
              <a:rPr lang="en-SE" sz="1400" dirty="0"/>
              <a:t>Siemens in general </a:t>
            </a:r>
            <a:r>
              <a:rPr lang="en-SE" sz="1400" dirty="0">
                <a:highlight>
                  <a:srgbClr val="00FF00"/>
                </a:highlight>
              </a:rPr>
              <a:t>supports</a:t>
            </a:r>
            <a:r>
              <a:rPr lang="en-SE" sz="1400" dirty="0"/>
              <a:t> to study the de-jittering for TSN (</a:t>
            </a:r>
            <a:r>
              <a:rPr lang="en-SE" sz="1400" dirty="0">
                <a:highlight>
                  <a:srgbClr val="00FF00"/>
                </a:highlight>
              </a:rPr>
              <a:t>WT#1.1</a:t>
            </a:r>
            <a:r>
              <a:rPr lang="en-SE" sz="1400" dirty="0"/>
              <a:t>) aiming to reduce delays on TSN scheduled traffic.</a:t>
            </a:r>
            <a:endParaRPr lang="en-US" sz="1400" dirty="0"/>
          </a:p>
          <a:p>
            <a:pPr marL="357188" indent="-357188" fontAlgn="base">
              <a:spcBef>
                <a:spcPts val="300"/>
              </a:spcBef>
              <a:spcAft>
                <a:spcPct val="0"/>
              </a:spcAft>
              <a:buFont typeface="Ericsson Hilda" panose="00000500000000000000" pitchFamily="2" charset="0"/>
              <a:buChar char="—"/>
            </a:pPr>
            <a:r>
              <a:rPr lang="en-US" sz="1400" dirty="0"/>
              <a:t>Ericsson </a:t>
            </a:r>
            <a:r>
              <a:rPr lang="en-US" sz="1400" dirty="0">
                <a:highlight>
                  <a:srgbClr val="00FF00"/>
                </a:highlight>
              </a:rPr>
              <a:t>Supports</a:t>
            </a:r>
            <a:endParaRPr lang="en-SE" sz="1400" dirty="0">
              <a:highlight>
                <a:srgbClr val="00FF00"/>
              </a:highlight>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953704" y="649805"/>
            <a:ext cx="8529918" cy="699528"/>
          </a:xfrm>
        </p:spPr>
        <p:txBody>
          <a:bodyPr/>
          <a:lstStyle/>
          <a:p>
            <a:r>
              <a:rPr lang="en-GB" altLang="en-US" dirty="0"/>
              <a:t>Proposed WTs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77805" y="1712478"/>
            <a:ext cx="6018196" cy="4611320"/>
          </a:xfrm>
        </p:spPr>
        <p:txBody>
          <a:bodyPr/>
          <a:lstStyle/>
          <a:p>
            <a:pPr algn="l" rtl="0" fontAlgn="base">
              <a:buFont typeface="Arial" panose="020B0604020202020204" pitchFamily="34" charset="0"/>
              <a:buChar char="•"/>
            </a:pPr>
            <a:r>
              <a:rPr lang="en-US" sz="1400" b="0" i="0" u="none" strike="noStrike" dirty="0">
                <a:solidFill>
                  <a:srgbClr val="0070C0"/>
                </a:solidFill>
                <a:effectLst/>
                <a:latin typeface="Ericsson Hilda" panose="00000500000000000000" pitchFamily="2" charset="0"/>
              </a:rPr>
              <a:t>WT#3: Loop Prevention</a:t>
            </a:r>
            <a:r>
              <a:rPr lang="en-US" sz="1400" b="0" i="0" dirty="0">
                <a:solidFill>
                  <a:srgbClr val="181818"/>
                </a:solidFill>
                <a:effectLst/>
                <a:latin typeface="Ericsson Hilda" panose="00000500000000000000" pitchFamily="2" charset="0"/>
              </a:rPr>
              <a:t>​</a:t>
            </a:r>
            <a:endParaRPr lang="en-US" sz="1400" b="0" i="0" dirty="0">
              <a:solidFill>
                <a:srgbClr val="181818"/>
              </a:solidFill>
              <a:effectLst/>
              <a:latin typeface="Arial" panose="020B0604020202020204" pitchFamily="34" charset="0"/>
            </a:endParaRPr>
          </a:p>
          <a:p>
            <a:pPr algn="l" rtl="0" fontAlgn="base">
              <a:buFont typeface="Arial" panose="020B0604020202020204" pitchFamily="34" charset="0"/>
              <a:buChar char="•"/>
            </a:pPr>
            <a:r>
              <a:rPr lang="en-US" sz="1400" b="0" i="0" u="none" strike="noStrike" dirty="0">
                <a:solidFill>
                  <a:srgbClr val="181818"/>
                </a:solidFill>
                <a:effectLst/>
                <a:latin typeface="Ericsson Hilda" panose="00000500000000000000" pitchFamily="2" charset="0"/>
              </a:rPr>
              <a:t>Alt 1: Study how to provide loop prevention functionality (i.e., MSTP/RSTP as defined in IEC/IEEE 60802) when the 5G system is integrated in industrial Ethernet network as a bridge.</a:t>
            </a:r>
            <a:r>
              <a:rPr lang="en-US" sz="1400" b="0" i="0" dirty="0">
                <a:solidFill>
                  <a:srgbClr val="181818"/>
                </a:solidFill>
                <a:effectLst/>
                <a:latin typeface="Ericsson Hilda" panose="00000500000000000000" pitchFamily="2" charset="0"/>
              </a:rPr>
              <a:t>​</a:t>
            </a:r>
            <a:endParaRPr lang="en-US" sz="1400" b="0" i="0" dirty="0">
              <a:solidFill>
                <a:srgbClr val="181818"/>
              </a:solidFill>
              <a:effectLst/>
              <a:latin typeface="Arial" panose="020B0604020202020204" pitchFamily="34" charset="0"/>
            </a:endParaRPr>
          </a:p>
          <a:p>
            <a:pPr algn="l" rtl="0" fontAlgn="base">
              <a:buFont typeface="Arial" panose="020B0604020202020204" pitchFamily="34" charset="0"/>
              <a:buChar char="•"/>
            </a:pPr>
            <a:r>
              <a:rPr lang="en-US" sz="1400" b="0" i="0" u="none" strike="noStrike" dirty="0">
                <a:solidFill>
                  <a:srgbClr val="181818"/>
                </a:solidFill>
                <a:effectLst/>
                <a:latin typeface="Ericsson Hilda" panose="00000500000000000000" pitchFamily="2" charset="0"/>
              </a:rPr>
              <a:t>Alt 2, WT-3.1: How to define support of the Multiple Spanning Tree Protocol in the UPF for 5G VN scenarios to ensure loop prevention and enhancements for its activation/deactivation.</a:t>
            </a:r>
            <a:r>
              <a:rPr lang="en-US" sz="1400" b="0" i="0" dirty="0">
                <a:solidFill>
                  <a:srgbClr val="181818"/>
                </a:solidFill>
                <a:effectLst/>
                <a:latin typeface="Ericsson Hilda" panose="00000500000000000000" pitchFamily="2" charset="0"/>
              </a:rPr>
              <a:t>​</a:t>
            </a:r>
            <a:endParaRPr lang="en-US" sz="1400" b="0" i="0" dirty="0">
              <a:solidFill>
                <a:srgbClr val="181818"/>
              </a:solidFill>
              <a:effectLst/>
              <a:latin typeface="Arial" panose="020B0604020202020204" pitchFamily="34" charset="0"/>
            </a:endParaRPr>
          </a:p>
          <a:p>
            <a:pPr algn="l" rtl="0" fontAlgn="base">
              <a:buFont typeface="Arial" panose="020B0604020202020204" pitchFamily="34" charset="0"/>
              <a:buChar char="•"/>
            </a:pPr>
            <a:r>
              <a:rPr lang="en-US" sz="1400" b="0" i="0" u="none" strike="noStrike" dirty="0">
                <a:solidFill>
                  <a:srgbClr val="181818"/>
                </a:solidFill>
                <a:effectLst/>
                <a:latin typeface="Ericsson Hilda" panose="00000500000000000000" pitchFamily="2" charset="0"/>
              </a:rPr>
              <a:t>Alt 2, WT-3.2: How to define support of Multiple Spanning Tree Protocol or Rapid Spanning Tree Protocol, defined in IEC/IEEE 60802, in UPF in Ethernet PDU Sessions which are not related to 5G VN.</a:t>
            </a:r>
            <a:r>
              <a:rPr lang="en-US" sz="1400" b="0" i="0" dirty="0">
                <a:solidFill>
                  <a:srgbClr val="181818"/>
                </a:solidFill>
                <a:effectLst/>
                <a:latin typeface="Ericsson Hilda" panose="00000500000000000000" pitchFamily="2" charset="0"/>
              </a:rPr>
              <a:t>​</a:t>
            </a:r>
            <a:endParaRPr lang="en-US" sz="1400" b="0" i="0" dirty="0">
              <a:solidFill>
                <a:srgbClr val="181818"/>
              </a:solidFill>
              <a:effectLst/>
              <a:latin typeface="Arial" panose="020B0604020202020204" pitchFamily="34" charset="0"/>
            </a:endParaRPr>
          </a:p>
          <a:p>
            <a:pPr algn="l" rtl="0" fontAlgn="base">
              <a:buFont typeface="Arial" panose="020B0604020202020204" pitchFamily="34" charset="0"/>
              <a:buChar char="•"/>
            </a:pPr>
            <a:r>
              <a:rPr lang="en-US" sz="1400" b="0" i="0" u="none" strike="noStrike" dirty="0">
                <a:solidFill>
                  <a:srgbClr val="181818"/>
                </a:solidFill>
                <a:effectLst/>
                <a:latin typeface="Ericsson Hilda" panose="00000500000000000000" pitchFamily="2" charset="0"/>
              </a:rPr>
              <a:t>Alt 3: Support of Multiple Spanning Tree Protocol (MSTP) for 5G System operating as logical bridge in integrated IEEE/3GPP networks, including: evaluate the topologies that create a loop; architectural enhancements of 5GS that supports MSTP operations (e.g. BPDU forwarding), and how 5GS is configured for MSTP communication.</a:t>
            </a:r>
            <a:r>
              <a:rPr lang="en-US" sz="1400" b="0" i="0" dirty="0">
                <a:solidFill>
                  <a:srgbClr val="181818"/>
                </a:solidFill>
                <a:effectLst/>
                <a:latin typeface="Ericsson Hilda" panose="00000500000000000000" pitchFamily="2" charset="0"/>
              </a:rPr>
              <a:t>​</a:t>
            </a:r>
            <a:endParaRPr lang="en-US" sz="1400" b="0" i="0" dirty="0">
              <a:solidFill>
                <a:srgbClr val="181818"/>
              </a:solidFill>
              <a:effectLst/>
              <a:latin typeface="Arial" panose="020B0604020202020204" pitchFamily="34" charset="0"/>
            </a:endParaRPr>
          </a:p>
          <a:p>
            <a:r>
              <a:rPr lang="en-US" altLang="en-US" dirty="0">
                <a:highlight>
                  <a:srgbClr val="00FF00"/>
                </a:highlight>
              </a:rPr>
              <a:t>For further consideration, see Siemens-WT#1</a:t>
            </a:r>
          </a:p>
        </p:txBody>
      </p:sp>
      <p:sp>
        <p:nvSpPr>
          <p:cNvPr id="3" name="Rectangle 2">
            <a:extLst>
              <a:ext uri="{FF2B5EF4-FFF2-40B4-BE49-F238E27FC236}">
                <a16:creationId xmlns:a16="http://schemas.microsoft.com/office/drawing/2014/main" id="{591A199C-29B0-34C9-D446-7AAC6E09832B}"/>
              </a:ext>
            </a:extLst>
          </p:cNvPr>
          <p:cNvSpPr/>
          <p:nvPr/>
        </p:nvSpPr>
        <p:spPr bwMode="auto">
          <a:xfrm>
            <a:off x="6230032" y="1933859"/>
            <a:ext cx="5768660" cy="4389939"/>
          </a:xfrm>
          <a:prstGeom prst="rect">
            <a:avLst/>
          </a:prstGeom>
          <a:solidFill>
            <a:srgbClr val="FFFFFF">
              <a:lumMod val="85000"/>
            </a:srgbClr>
          </a:solidFill>
          <a:ln w="12700" cap="flat" cmpd="sng" algn="ctr">
            <a:noFill/>
            <a:prstDash val="solid"/>
            <a:round/>
            <a:headEnd type="none" w="med" len="med"/>
            <a:tailEnd type="none" w="med" len="med"/>
          </a:ln>
          <a:effectLst/>
        </p:spPr>
        <p:txBody>
          <a:bodyPr rot="0" spcFirstLastPara="0" vert="horz" wrap="square" lIns="72000" tIns="36000" rIns="73152" bIns="36576"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rgbClr val="181818"/>
                </a:solidFill>
                <a:latin typeface="Ericsson Hilda"/>
              </a:defRPr>
            </a:lvl1pPr>
            <a:lvl2pPr marL="457200" algn="l" defTabSz="914400" rtl="0" eaLnBrk="1" latinLnBrk="0" hangingPunct="1">
              <a:defRPr sz="1800" kern="1200">
                <a:solidFill>
                  <a:srgbClr val="181818"/>
                </a:solidFill>
                <a:latin typeface="Ericsson Hilda"/>
              </a:defRPr>
            </a:lvl2pPr>
            <a:lvl3pPr marL="914400" algn="l" defTabSz="914400" rtl="0" eaLnBrk="1" latinLnBrk="0" hangingPunct="1">
              <a:defRPr sz="1800" kern="1200">
                <a:solidFill>
                  <a:srgbClr val="181818"/>
                </a:solidFill>
                <a:latin typeface="Ericsson Hilda"/>
              </a:defRPr>
            </a:lvl3pPr>
            <a:lvl4pPr marL="1371600" algn="l" defTabSz="914400" rtl="0" eaLnBrk="1" latinLnBrk="0" hangingPunct="1">
              <a:defRPr sz="1800" kern="1200">
                <a:solidFill>
                  <a:srgbClr val="181818"/>
                </a:solidFill>
                <a:latin typeface="Ericsson Hilda"/>
              </a:defRPr>
            </a:lvl4pPr>
            <a:lvl5pPr marL="1828800" algn="l" defTabSz="914400" rtl="0" eaLnBrk="1" latinLnBrk="0" hangingPunct="1">
              <a:defRPr sz="1800" kern="1200">
                <a:solidFill>
                  <a:srgbClr val="181818"/>
                </a:solidFill>
                <a:latin typeface="Ericsson Hilda"/>
              </a:defRPr>
            </a:lvl5pPr>
            <a:lvl6pPr marL="2286000" algn="l" defTabSz="914400" rtl="0" eaLnBrk="1" latinLnBrk="0" hangingPunct="1">
              <a:defRPr sz="1800" kern="1200">
                <a:solidFill>
                  <a:srgbClr val="181818"/>
                </a:solidFill>
                <a:latin typeface="Ericsson Hilda"/>
              </a:defRPr>
            </a:lvl6pPr>
            <a:lvl7pPr marL="2743200" algn="l" defTabSz="914400" rtl="0" eaLnBrk="1" latinLnBrk="0" hangingPunct="1">
              <a:defRPr sz="1800" kern="1200">
                <a:solidFill>
                  <a:srgbClr val="181818"/>
                </a:solidFill>
                <a:latin typeface="Ericsson Hilda"/>
              </a:defRPr>
            </a:lvl7pPr>
            <a:lvl8pPr marL="3200400" algn="l" defTabSz="914400" rtl="0" eaLnBrk="1" latinLnBrk="0" hangingPunct="1">
              <a:defRPr sz="1800" kern="1200">
                <a:solidFill>
                  <a:srgbClr val="181818"/>
                </a:solidFill>
                <a:latin typeface="Ericsson Hilda"/>
              </a:defRPr>
            </a:lvl8pPr>
            <a:lvl9pPr marL="3657600" algn="l" defTabSz="914400" rtl="0" eaLnBrk="1" latinLnBrk="0" hangingPunct="1">
              <a:defRPr sz="1800" kern="1200">
                <a:solidFill>
                  <a:srgbClr val="181818"/>
                </a:solidFill>
                <a:latin typeface="Ericsson Hilda"/>
              </a:defRPr>
            </a:lvl9pPr>
          </a:lstStyle>
          <a:p>
            <a:pPr marR="0" algn="l" defTabSz="914400" rtl="0" eaLnBrk="1" fontAlgn="base" latinLnBrk="0" hangingPunct="1">
              <a:lnSpc>
                <a:spcPct val="100000"/>
              </a:lnSpc>
              <a:spcBef>
                <a:spcPts val="300"/>
              </a:spcBef>
              <a:spcAft>
                <a:spcPct val="0"/>
              </a:spcAft>
              <a:buClrTx/>
              <a:buSzTx/>
              <a:tabLst/>
            </a:pPr>
            <a:r>
              <a:rPr kumimoji="0" lang="en-US" sz="1400" b="0" i="0" u="none" strike="noStrike" cap="none" normalizeH="0" baseline="0" dirty="0">
                <a:ln>
                  <a:noFill/>
                </a:ln>
                <a:effectLst/>
                <a:latin typeface="Ericsson Hilda"/>
              </a:rPr>
              <a:t>C</a:t>
            </a:r>
            <a:r>
              <a:rPr kumimoji="0" lang="en-SE" sz="1400" b="0" i="0" u="none" strike="noStrike" cap="none" normalizeH="0" baseline="0" dirty="0">
                <a:ln>
                  <a:noFill/>
                </a:ln>
                <a:effectLst/>
                <a:latin typeface="Ericsson Hilda"/>
              </a:rPr>
              <a:t>ompanies view:</a:t>
            </a:r>
          </a:p>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r>
              <a:rPr kumimoji="0" lang="en-SE" sz="1400" b="0" i="0" u="none" strike="noStrike" cap="none" normalizeH="0" baseline="0" dirty="0">
                <a:ln>
                  <a:noFill/>
                </a:ln>
                <a:effectLst/>
                <a:latin typeface="Ericsson Hilda"/>
              </a:rPr>
              <a:t>DT </a:t>
            </a:r>
            <a:r>
              <a:rPr kumimoji="0" lang="en-SE" sz="1400" b="0" i="0" u="none" strike="noStrike" cap="none" normalizeH="0" baseline="0" dirty="0">
                <a:ln>
                  <a:noFill/>
                </a:ln>
                <a:effectLst/>
                <a:highlight>
                  <a:srgbClr val="00FF00"/>
                </a:highlight>
                <a:latin typeface="Ericsson Hilda"/>
              </a:rPr>
              <a:t>supports</a:t>
            </a:r>
            <a:r>
              <a:rPr kumimoji="0" lang="en-SE" sz="1400" b="0" i="0" u="none" strike="noStrike" cap="none" normalizeH="0" baseline="0" dirty="0">
                <a:ln>
                  <a:noFill/>
                </a:ln>
                <a:effectLst/>
                <a:latin typeface="Ericsson Hilda"/>
              </a:rPr>
              <a:t>.</a:t>
            </a:r>
          </a:p>
          <a:p>
            <a:pPr marL="357188" indent="-357188" fontAlgn="base">
              <a:spcBef>
                <a:spcPts val="300"/>
              </a:spcBef>
              <a:spcAft>
                <a:spcPct val="0"/>
              </a:spcAft>
              <a:buFont typeface="Ericsson Hilda" panose="00000500000000000000" pitchFamily="2" charset="0"/>
              <a:buChar char="—"/>
            </a:pPr>
            <a:r>
              <a:rPr kumimoji="0" lang="en-SE" sz="1400" b="0" i="0" u="none" strike="noStrike" cap="none" normalizeH="0" baseline="0" dirty="0">
                <a:ln>
                  <a:noFill/>
                </a:ln>
                <a:effectLst/>
                <a:latin typeface="Ericsson Hilda"/>
              </a:rPr>
              <a:t>H</a:t>
            </a:r>
            <a:r>
              <a:rPr kumimoji="0" lang="en-US" sz="1400" b="0" i="0" u="none" strike="noStrike" cap="none" normalizeH="0" baseline="0" dirty="0" err="1">
                <a:ln>
                  <a:noFill/>
                </a:ln>
                <a:effectLst/>
                <a:latin typeface="Ericsson Hilda"/>
              </a:rPr>
              <a:t>uawei</a:t>
            </a:r>
            <a:r>
              <a:rPr kumimoji="0" lang="en-SE" sz="1400" b="0" i="0" u="none" strike="noStrike" cap="none" normalizeH="0" baseline="0" dirty="0">
                <a:ln>
                  <a:noFill/>
                </a:ln>
                <a:effectLst/>
                <a:latin typeface="Ericsson Hilda"/>
              </a:rPr>
              <a:t> could be okay, if the description is quite solution oriented (</a:t>
            </a:r>
            <a:r>
              <a:rPr kumimoji="0" lang="en-SE" sz="1400" b="0" i="0" u="none" strike="noStrike" cap="none" normalizeH="0" baseline="0" dirty="0">
                <a:ln>
                  <a:noFill/>
                </a:ln>
                <a:effectLst/>
                <a:highlight>
                  <a:srgbClr val="FFFF00"/>
                </a:highlight>
                <a:latin typeface="Ericsson Hilda"/>
              </a:rPr>
              <a:t>MSTP, RSTP mentioned explicitly</a:t>
            </a:r>
            <a:r>
              <a:rPr kumimoji="0" lang="en-SE" sz="1400" b="0" i="0" u="none" strike="noStrike" cap="none" normalizeH="0" baseline="0" dirty="0">
                <a:ln>
                  <a:noFill/>
                </a:ln>
                <a:effectLst/>
                <a:latin typeface="Ericsson Hilda"/>
              </a:rPr>
              <a:t>) and </a:t>
            </a:r>
            <a:r>
              <a:rPr kumimoji="0" lang="en-SE" sz="1400" b="0" i="0" u="none" strike="noStrike" cap="none" normalizeH="0" baseline="0" dirty="0">
                <a:ln>
                  <a:noFill/>
                </a:ln>
                <a:effectLst/>
                <a:highlight>
                  <a:srgbClr val="FF0000"/>
                </a:highlight>
                <a:latin typeface="Ericsson Hilda"/>
              </a:rPr>
              <a:t>would like to consider to general options such as l</a:t>
            </a:r>
            <a:r>
              <a:rPr kumimoji="0" lang="en-GB" sz="1400" b="0" i="0" u="none" strike="noStrike" cap="none" normalizeH="0" baseline="0" dirty="0" err="1">
                <a:ln>
                  <a:noFill/>
                </a:ln>
                <a:effectLst/>
                <a:highlight>
                  <a:srgbClr val="FF0000"/>
                </a:highlight>
                <a:latin typeface="Ericsson Hilda"/>
              </a:rPr>
              <a:t>ike</a:t>
            </a:r>
            <a:r>
              <a:rPr kumimoji="0" lang="en-GB" sz="1400" b="0" i="0" u="none" strike="noStrike" cap="none" normalizeH="0" baseline="0" dirty="0">
                <a:ln>
                  <a:noFill/>
                </a:ln>
                <a:effectLst/>
                <a:highlight>
                  <a:srgbClr val="FF0000"/>
                </a:highlight>
                <a:latin typeface="Ericsson Hilda"/>
              </a:rPr>
              <a:t> MAC FLAP control or Loop Detection or Loopback Detection</a:t>
            </a:r>
          </a:p>
          <a:p>
            <a:pPr marL="357188" indent="-357188" fontAlgn="base">
              <a:spcBef>
                <a:spcPts val="300"/>
              </a:spcBef>
              <a:spcAft>
                <a:spcPct val="0"/>
              </a:spcAft>
              <a:buFont typeface="Ericsson Hilda" panose="00000500000000000000" pitchFamily="2" charset="0"/>
              <a:buChar char="—"/>
            </a:pPr>
            <a:r>
              <a:rPr kumimoji="0" lang="en-SE" sz="1400" b="0" i="0" u="none" strike="noStrike" cap="none" normalizeH="0" baseline="0" dirty="0">
                <a:ln>
                  <a:noFill/>
                </a:ln>
                <a:effectLst/>
                <a:latin typeface="Ericsson Hilda"/>
              </a:rPr>
              <a:t>Mitsubishi </a:t>
            </a:r>
            <a:r>
              <a:rPr kumimoji="0" lang="en-SE" sz="1400" b="0" i="0" u="none" strike="noStrike" cap="none" normalizeH="0" baseline="0" dirty="0">
                <a:ln>
                  <a:noFill/>
                </a:ln>
                <a:effectLst/>
                <a:highlight>
                  <a:srgbClr val="00FF00"/>
                </a:highlight>
                <a:latin typeface="Ericsson Hilda"/>
              </a:rPr>
              <a:t>supports</a:t>
            </a:r>
            <a:r>
              <a:rPr kumimoji="0" lang="en-SE" sz="1400" b="0" i="0" u="none" strike="noStrike" cap="none" normalizeH="0" baseline="0" dirty="0">
                <a:ln>
                  <a:noFill/>
                </a:ln>
                <a:effectLst/>
                <a:latin typeface="Ericsson Hilda"/>
              </a:rPr>
              <a:t> HW but emphasizes </a:t>
            </a:r>
            <a:r>
              <a:rPr kumimoji="0" lang="en-SE" sz="1400" b="0" i="0" u="none" strike="noStrike" cap="none" normalizeH="0" baseline="0" dirty="0">
                <a:ln>
                  <a:noFill/>
                </a:ln>
                <a:effectLst/>
                <a:highlight>
                  <a:srgbClr val="FFFF00"/>
                </a:highlight>
                <a:latin typeface="Ericsson Hilda"/>
              </a:rPr>
              <a:t>compatibility with </a:t>
            </a:r>
            <a:r>
              <a:rPr kumimoji="0" lang="en-GB" sz="1400" b="0" i="0" u="none" strike="noStrike" cap="none" normalizeH="0" baseline="0" dirty="0">
                <a:ln>
                  <a:noFill/>
                </a:ln>
                <a:effectLst/>
                <a:highlight>
                  <a:srgbClr val="FFFF00"/>
                </a:highlight>
                <a:latin typeface="Ericsson Hilda"/>
              </a:rPr>
              <a:t>IEC/IEEE 60802</a:t>
            </a:r>
            <a:r>
              <a:rPr kumimoji="0" lang="en-GB" sz="1400" b="0" i="0" u="none" strike="noStrike" cap="none" normalizeH="0" baseline="0" dirty="0">
                <a:ln>
                  <a:noFill/>
                </a:ln>
                <a:effectLst/>
                <a:latin typeface="Ericsson Hilda"/>
              </a:rPr>
              <a:t> (TSN Profile for Industrial Automation)</a:t>
            </a:r>
          </a:p>
          <a:p>
            <a:pPr marL="357188" indent="-357188" fontAlgn="base">
              <a:spcBef>
                <a:spcPts val="300"/>
              </a:spcBef>
              <a:spcAft>
                <a:spcPct val="0"/>
              </a:spcAft>
              <a:buFont typeface="Ericsson Hilda" panose="00000500000000000000" pitchFamily="2" charset="0"/>
              <a:buChar char="—"/>
            </a:pPr>
            <a:r>
              <a:rPr lang="en-GB" sz="1400" dirty="0"/>
              <a:t>Nokia</a:t>
            </a:r>
            <a:r>
              <a:rPr lang="en-GB" sz="1400" dirty="0">
                <a:highlight>
                  <a:srgbClr val="00FF00"/>
                </a:highlight>
              </a:rPr>
              <a:t> supports </a:t>
            </a:r>
            <a:r>
              <a:rPr lang="en-GB" sz="1400" dirty="0"/>
              <a:t>due to requirements from 5G-ACIA and SA1, </a:t>
            </a:r>
            <a:r>
              <a:rPr lang="en-GB" sz="1400" dirty="0">
                <a:highlight>
                  <a:srgbClr val="FFFF00"/>
                </a:highlight>
              </a:rPr>
              <a:t>partly to be merged with Siemens-1</a:t>
            </a:r>
          </a:p>
          <a:p>
            <a:pPr marL="357188" indent="-357188" fontAlgn="base">
              <a:spcBef>
                <a:spcPts val="300"/>
              </a:spcBef>
              <a:spcAft>
                <a:spcPct val="0"/>
              </a:spcAft>
              <a:buFont typeface="Ericsson Hilda" panose="00000500000000000000" pitchFamily="2" charset="0"/>
              <a:buChar char="—"/>
            </a:pPr>
            <a:r>
              <a:rPr kumimoji="0" lang="en-GB" sz="1400" b="0" i="0" u="none" strike="noStrike" cap="none" normalizeH="0" baseline="0" dirty="0">
                <a:ln>
                  <a:noFill/>
                </a:ln>
                <a:effectLst/>
                <a:latin typeface="Ericsson Hilda"/>
              </a:rPr>
              <a:t>Siemens wants a study (</a:t>
            </a:r>
            <a:r>
              <a:rPr kumimoji="0" lang="en-GB" sz="1400" b="0" i="0" u="none" strike="noStrike" cap="none" normalizeH="0" baseline="0" dirty="0">
                <a:ln>
                  <a:noFill/>
                </a:ln>
                <a:effectLst/>
                <a:highlight>
                  <a:srgbClr val="FFFF00"/>
                </a:highlight>
                <a:latin typeface="Ericsson Hilda"/>
              </a:rPr>
              <a:t>against TEI20</a:t>
            </a:r>
            <a:r>
              <a:rPr kumimoji="0" lang="en-GB" sz="1400" b="0" i="0" u="none" strike="noStrike" cap="none" normalizeH="0" baseline="0" dirty="0">
                <a:ln>
                  <a:noFill/>
                </a:ln>
                <a:effectLst/>
                <a:latin typeface="Ericsson Hilda"/>
              </a:rPr>
              <a:t>) and against any proprietary solutions that cannot support global compliance and interoperability not to be considered in this WT</a:t>
            </a:r>
          </a:p>
          <a:p>
            <a:pPr marL="357188" indent="-357188" fontAlgn="base">
              <a:spcBef>
                <a:spcPts val="300"/>
              </a:spcBef>
              <a:spcAft>
                <a:spcPct val="0"/>
              </a:spcAft>
              <a:buFont typeface="Ericsson Hilda" panose="00000500000000000000" pitchFamily="2" charset="0"/>
              <a:buChar char="—"/>
            </a:pPr>
            <a:r>
              <a:rPr lang="en-GB" sz="1400" dirty="0"/>
              <a:t>ZTE</a:t>
            </a:r>
            <a:r>
              <a:rPr lang="en-GB" sz="1400" dirty="0">
                <a:highlight>
                  <a:srgbClr val="00FF00"/>
                </a:highlight>
              </a:rPr>
              <a:t> supports </a:t>
            </a:r>
            <a:r>
              <a:rPr lang="en-GB" sz="1400" dirty="0"/>
              <a:t>and at least wants </a:t>
            </a:r>
            <a:r>
              <a:rPr lang="en-GB" sz="1400" dirty="0">
                <a:highlight>
                  <a:srgbClr val="FFFF00"/>
                </a:highlight>
              </a:rPr>
              <a:t>MSTP and RSTP </a:t>
            </a:r>
            <a:r>
              <a:rPr lang="en-GB" sz="1400" dirty="0"/>
              <a:t>to be included</a:t>
            </a:r>
            <a:r>
              <a:rPr kumimoji="0" lang="en-GB" sz="1400" b="0" i="0" u="none" strike="noStrike" cap="none" normalizeH="0" baseline="0" dirty="0">
                <a:ln>
                  <a:noFill/>
                </a:ln>
                <a:effectLst/>
                <a:latin typeface="Ericsson Hilda"/>
              </a:rPr>
              <a:t> </a:t>
            </a:r>
          </a:p>
          <a:p>
            <a:pPr marL="285750" indent="-285750" algn="l" rtl="0" fontAlgn="base">
              <a:buFont typeface="Ericsson Hilda" panose="00000500000000000000" pitchFamily="2" charset="0"/>
              <a:buChar char="—"/>
            </a:pPr>
            <a:r>
              <a:rPr lang="en-GB" sz="1400" dirty="0"/>
              <a:t>Ericsson comments </a:t>
            </a:r>
            <a:r>
              <a:rPr lang="en-US" sz="1400" b="0" i="0" u="none" strike="noStrike" dirty="0">
                <a:solidFill>
                  <a:srgbClr val="181818"/>
                </a:solidFill>
                <a:effectLst/>
                <a:highlight>
                  <a:srgbClr val="FFFF00"/>
                </a:highlight>
                <a:latin typeface="Ericsson Hilda" panose="00000500000000000000" pitchFamily="2" charset="0"/>
              </a:rPr>
              <a:t>Compatibility with IEEE </a:t>
            </a:r>
            <a:r>
              <a:rPr lang="en-US" sz="1400" b="0" i="0" u="none" strike="noStrike" dirty="0">
                <a:solidFill>
                  <a:srgbClr val="181818"/>
                </a:solidFill>
                <a:effectLst/>
                <a:latin typeface="Ericsson Hilda" panose="00000500000000000000" pitchFamily="2" charset="0"/>
              </a:rPr>
              <a:t>should be clearly required. </a:t>
            </a:r>
            <a:r>
              <a:rPr lang="en-US" sz="1400" b="0" i="0" u="none" strike="noStrike" dirty="0">
                <a:solidFill>
                  <a:srgbClr val="181818"/>
                </a:solidFill>
                <a:effectLst/>
                <a:highlight>
                  <a:srgbClr val="FF0000"/>
                </a:highlight>
                <a:latin typeface="Ericsson Hilda" panose="00000500000000000000" pitchFamily="2" charset="0"/>
              </a:rPr>
              <a:t>Do not support 3GPP proprietary solutions that do not interwork natively with Ethernet, if agreed, the scope formulation needs to reflect this aspect.</a:t>
            </a:r>
            <a:r>
              <a:rPr lang="en-US" sz="1400" b="0" i="0" dirty="0">
                <a:solidFill>
                  <a:srgbClr val="181818"/>
                </a:solidFill>
                <a:effectLst/>
                <a:highlight>
                  <a:srgbClr val="FF0000"/>
                </a:highlight>
                <a:latin typeface="Ericsson Hilda" panose="00000500000000000000" pitchFamily="2" charset="0"/>
              </a:rPr>
              <a:t>​</a:t>
            </a:r>
            <a:endParaRPr lang="en-US" sz="1400" b="0" i="0" dirty="0">
              <a:solidFill>
                <a:srgbClr val="181818"/>
              </a:solidFill>
              <a:effectLst/>
              <a:highlight>
                <a:srgbClr val="FF0000"/>
              </a:highlight>
              <a:latin typeface="Arial" panose="020B0604020202020204" pitchFamily="34" charset="0"/>
            </a:endParaRPr>
          </a:p>
        </p:txBody>
      </p:sp>
    </p:spTree>
    <p:extLst>
      <p:ext uri="{BB962C8B-B14F-4D97-AF65-F5344CB8AC3E}">
        <p14:creationId xmlns:p14="http://schemas.microsoft.com/office/powerpoint/2010/main" val="82228321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953704" y="649805"/>
            <a:ext cx="8529918" cy="699528"/>
          </a:xfrm>
        </p:spPr>
        <p:txBody>
          <a:bodyPr/>
          <a:lstStyle/>
          <a:p>
            <a:r>
              <a:rPr lang="en-GB" altLang="en-US" dirty="0"/>
              <a:t>Proposed WTs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0" y="2099959"/>
            <a:ext cx="6476999" cy="3955983"/>
          </a:xfrm>
        </p:spPr>
        <p:txBody>
          <a:bodyPr/>
          <a:lstStyle/>
          <a:p>
            <a:pPr algn="l" rtl="0" fontAlgn="base">
              <a:buFont typeface="Arial" panose="020B0604020202020204" pitchFamily="34" charset="0"/>
              <a:buChar char="•"/>
            </a:pPr>
            <a:r>
              <a:rPr lang="en-US" sz="1800" b="0" i="0" u="none" strike="noStrike" dirty="0">
                <a:solidFill>
                  <a:srgbClr val="0070C0"/>
                </a:solidFill>
                <a:effectLst/>
                <a:latin typeface="Ericsson Hilda" panose="00000500000000000000" pitchFamily="2" charset="0"/>
              </a:rPr>
              <a:t>WT#4: Packet Replication &amp; Elimination</a:t>
            </a:r>
            <a:r>
              <a:rPr lang="en-US" sz="1800" b="0" i="0" dirty="0">
                <a:solidFill>
                  <a:srgbClr val="181818"/>
                </a:solidFill>
                <a:effectLst/>
                <a:latin typeface="Ericsson Hilda" panose="00000500000000000000" pitchFamily="2" charset="0"/>
              </a:rPr>
              <a:t>​  </a:t>
            </a:r>
            <a:r>
              <a:rPr lang="en-US" sz="1800" b="1" i="0" dirty="0">
                <a:solidFill>
                  <a:srgbClr val="181818"/>
                </a:solidFill>
                <a:effectLst/>
                <a:latin typeface="Ericsson Hilda" panose="00000500000000000000" pitchFamily="2" charset="0"/>
              </a:rPr>
              <a:t>(1.5 + 1.5 TU?)</a:t>
            </a:r>
            <a:endParaRPr lang="en-US" sz="1800" b="1" i="0" dirty="0">
              <a:solidFill>
                <a:srgbClr val="181818"/>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181818"/>
                </a:solidFill>
                <a:effectLst/>
                <a:latin typeface="Ericsson Hilda" panose="00000500000000000000" pitchFamily="2" charset="0"/>
              </a:rPr>
              <a:t>Alt 1: Study how packet replication and elimination can be done within 5G system in order to establish redundant connection between UE and UPF; considering two PDU sessions for a device.</a:t>
            </a:r>
            <a:r>
              <a:rPr lang="en-US" sz="1800" b="0" i="0" dirty="0">
                <a:solidFill>
                  <a:srgbClr val="181818"/>
                </a:solidFill>
                <a:effectLst/>
                <a:latin typeface="Ericsson Hilda" panose="00000500000000000000" pitchFamily="2" charset="0"/>
              </a:rPr>
              <a:t>​</a:t>
            </a:r>
            <a:endParaRPr lang="en-US" sz="1800" b="0" i="0" dirty="0">
              <a:solidFill>
                <a:srgbClr val="181818"/>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181818"/>
                </a:solidFill>
                <a:effectLst/>
                <a:latin typeface="Ericsson Hilda" panose="00000500000000000000" pitchFamily="2" charset="0"/>
              </a:rPr>
              <a:t>Alt 2: 3GPP entities natively support duplication of the packet data or elimination of redundant transmissions, re-using functionality of IEEE FRER or IETF DetNet where applicable. The replication procedure is controlled by the 3GPP system, and performed for two different PDU Sessions which may originate from a single device</a:t>
            </a:r>
            <a:endParaRPr lang="en-US" sz="1800" b="0" i="0" dirty="0">
              <a:solidFill>
                <a:srgbClr val="181818"/>
              </a:solidFill>
              <a:effectLst/>
              <a:latin typeface="Arial" panose="020B0604020202020204" pitchFamily="34" charset="0"/>
            </a:endParaRPr>
          </a:p>
          <a:p>
            <a:pPr marL="0" indent="0">
              <a:buNone/>
            </a:pPr>
            <a:endParaRPr lang="en-US" altLang="en-US" sz="1800" dirty="0"/>
          </a:p>
        </p:txBody>
      </p:sp>
      <p:sp>
        <p:nvSpPr>
          <p:cNvPr id="2" name="Rectangle 1">
            <a:extLst>
              <a:ext uri="{FF2B5EF4-FFF2-40B4-BE49-F238E27FC236}">
                <a16:creationId xmlns:a16="http://schemas.microsoft.com/office/drawing/2014/main" id="{C6ABA5A5-9BF1-7CC8-F6D5-FB5E1E4552CA}"/>
              </a:ext>
            </a:extLst>
          </p:cNvPr>
          <p:cNvSpPr/>
          <p:nvPr/>
        </p:nvSpPr>
        <p:spPr bwMode="auto">
          <a:xfrm>
            <a:off x="6548583" y="2164614"/>
            <a:ext cx="5473372" cy="3404913"/>
          </a:xfrm>
          <a:prstGeom prst="rect">
            <a:avLst/>
          </a:prstGeom>
          <a:solidFill>
            <a:schemeClr val="bg1">
              <a:lumMod val="85000"/>
            </a:schemeClr>
          </a:solidFill>
          <a:ln w="12700" cap="flat" cmpd="sng" algn="ctr">
            <a:noFill/>
            <a:prstDash val="solid"/>
            <a:round/>
            <a:headEnd type="none" w="med" len="med"/>
            <a:tailEnd type="none" w="med" len="med"/>
          </a:ln>
          <a:effectLst/>
        </p:spPr>
        <p:txBody>
          <a:bodyPr rot="0" spcFirstLastPara="0" vert="horz" wrap="square" lIns="72000" tIns="36000" rIns="73152" bIns="36576"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l" defTabSz="914400" rtl="0" eaLnBrk="1" fontAlgn="base" latinLnBrk="0" hangingPunct="1">
              <a:lnSpc>
                <a:spcPct val="100000"/>
              </a:lnSpc>
              <a:spcBef>
                <a:spcPts val="300"/>
              </a:spcBef>
              <a:spcAft>
                <a:spcPct val="0"/>
              </a:spcAft>
              <a:buClrTx/>
              <a:buSzTx/>
              <a:tabLst/>
            </a:pPr>
            <a:r>
              <a:rPr lang="en-US" sz="1600" dirty="0">
                <a:latin typeface="Ericsson Hilda" panose="00000500000000000000" pitchFamily="2" charset="0"/>
              </a:rPr>
              <a:t>C</a:t>
            </a:r>
            <a:r>
              <a:rPr kumimoji="0" lang="en-SE" sz="1600" b="0" i="0" u="none" strike="noStrike" cap="none" normalizeH="0" baseline="0" dirty="0">
                <a:ln>
                  <a:noFill/>
                </a:ln>
                <a:effectLst/>
                <a:latin typeface="Ericsson Hilda" panose="00000500000000000000" pitchFamily="2" charset="0"/>
              </a:rPr>
              <a:t>ompanies view:</a:t>
            </a:r>
          </a:p>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r>
              <a:rPr kumimoji="0" lang="en-SE" sz="1600" b="0" i="0" u="none" strike="noStrike" cap="none" normalizeH="0" baseline="0" dirty="0">
                <a:ln>
                  <a:noFill/>
                </a:ln>
                <a:effectLst/>
                <a:latin typeface="Ericsson Hilda" panose="00000500000000000000" pitchFamily="2" charset="0"/>
              </a:rPr>
              <a:t>CMCC</a:t>
            </a:r>
            <a:r>
              <a:rPr lang="en-SE" sz="1600" dirty="0">
                <a:latin typeface="Ericsson Hilda" panose="00000500000000000000" pitchFamily="2" charset="0"/>
              </a:rPr>
              <a:t> </a:t>
            </a:r>
            <a:r>
              <a:rPr lang="en-SE" sz="1600" dirty="0">
                <a:highlight>
                  <a:srgbClr val="00FF00"/>
                </a:highlight>
                <a:latin typeface="Ericsson Hilda" panose="00000500000000000000" pitchFamily="2" charset="0"/>
              </a:rPr>
              <a:t>supports</a:t>
            </a:r>
            <a:r>
              <a:rPr lang="en-SE" sz="1600" dirty="0">
                <a:latin typeface="Ericsson Hilda" panose="00000500000000000000" pitchFamily="2" charset="0"/>
              </a:rPr>
              <a:t> the WT but with restricted scope to consider redundant PDU session for a single device</a:t>
            </a:r>
          </a:p>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r>
              <a:rPr kumimoji="0" lang="en-SE" sz="1600" b="0" i="0" u="none" strike="noStrike" cap="none" normalizeH="0" baseline="0" dirty="0">
                <a:ln>
                  <a:noFill/>
                </a:ln>
                <a:effectLst/>
                <a:latin typeface="Ericsson Hilda" panose="00000500000000000000" pitchFamily="2" charset="0"/>
              </a:rPr>
              <a:t>H</a:t>
            </a:r>
            <a:r>
              <a:rPr kumimoji="0" lang="en-US" sz="1600" b="0" i="0" u="none" strike="noStrike" cap="none" normalizeH="0" baseline="0" dirty="0" err="1">
                <a:ln>
                  <a:noFill/>
                </a:ln>
                <a:effectLst/>
                <a:latin typeface="Ericsson Hilda" panose="00000500000000000000" pitchFamily="2" charset="0"/>
              </a:rPr>
              <a:t>uawei</a:t>
            </a:r>
            <a:r>
              <a:rPr kumimoji="0" lang="en-US" sz="1600" b="0" i="0" u="none" strike="noStrike" cap="none" normalizeH="0" baseline="0" dirty="0">
                <a:ln>
                  <a:noFill/>
                </a:ln>
                <a:effectLst/>
                <a:latin typeface="Ericsson Hilda" panose="00000500000000000000" pitchFamily="2" charset="0"/>
              </a:rPr>
              <a:t> </a:t>
            </a:r>
            <a:r>
              <a:rPr kumimoji="0" lang="en-SE" sz="1600" b="0" i="0" u="none" strike="noStrike" cap="none" normalizeH="0" baseline="0" dirty="0">
                <a:ln>
                  <a:noFill/>
                </a:ln>
                <a:effectLst/>
                <a:highlight>
                  <a:srgbClr val="00FF00"/>
                </a:highlight>
                <a:latin typeface="Ericsson Hilda" panose="00000500000000000000" pitchFamily="2" charset="0"/>
              </a:rPr>
              <a:t> supports </a:t>
            </a:r>
            <a:r>
              <a:rPr kumimoji="0" lang="en-SE" sz="1600" b="0" i="0" u="none" strike="noStrike" cap="none" normalizeH="0" baseline="0" dirty="0">
                <a:ln>
                  <a:noFill/>
                </a:ln>
                <a:effectLst/>
                <a:latin typeface="Ericsson Hilda" panose="00000500000000000000" pitchFamily="2" charset="0"/>
              </a:rPr>
              <a:t>CMCC proposal</a:t>
            </a:r>
          </a:p>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r>
              <a:rPr lang="en-SE" sz="1600" dirty="0">
                <a:latin typeface="Ericsson Hilda" panose="00000500000000000000" pitchFamily="2" charset="0"/>
              </a:rPr>
              <a:t>ZTE </a:t>
            </a:r>
            <a:r>
              <a:rPr lang="en-SE" sz="1600" dirty="0">
                <a:highlight>
                  <a:srgbClr val="00FF00"/>
                </a:highlight>
                <a:latin typeface="Ericsson Hilda" panose="00000500000000000000" pitchFamily="2" charset="0"/>
              </a:rPr>
              <a:t>supports</a:t>
            </a:r>
            <a:r>
              <a:rPr lang="en-SE" sz="1600" dirty="0">
                <a:latin typeface="Ericsson Hilda" panose="00000500000000000000" pitchFamily="2" charset="0"/>
              </a:rPr>
              <a:t> CMCC proposal</a:t>
            </a:r>
            <a:endParaRPr lang="en-US" sz="1600" dirty="0">
              <a:latin typeface="Ericsson Hilda" panose="00000500000000000000" pitchFamily="2" charset="0"/>
            </a:endParaRPr>
          </a:p>
          <a:p>
            <a:pPr marL="285750" indent="-285750" algn="l" rtl="0" fontAlgn="base">
              <a:buFont typeface="Ericsson Hilda" panose="00000500000000000000" pitchFamily="2" charset="0"/>
              <a:buChar char="—"/>
            </a:pPr>
            <a:r>
              <a:rPr lang="en-US" sz="1600" b="0" i="0" u="none" strike="noStrike" dirty="0">
                <a:solidFill>
                  <a:srgbClr val="181818"/>
                </a:solidFill>
                <a:effectLst/>
                <a:latin typeface="Ericsson Hilda" panose="00000500000000000000" pitchFamily="2" charset="0"/>
              </a:rPr>
              <a:t>Ericsson </a:t>
            </a:r>
            <a:r>
              <a:rPr lang="en-US" sz="1600" b="0" i="0" u="none" strike="noStrike" dirty="0">
                <a:solidFill>
                  <a:srgbClr val="181818"/>
                </a:solidFill>
                <a:effectLst/>
                <a:highlight>
                  <a:srgbClr val="FF0000"/>
                </a:highlight>
                <a:latin typeface="Ericsson Hilda" panose="00000500000000000000" pitchFamily="2" charset="0"/>
              </a:rPr>
              <a:t>against</a:t>
            </a:r>
            <a:r>
              <a:rPr lang="en-US" sz="1600" b="0" i="0" u="none" strike="noStrike" dirty="0">
                <a:solidFill>
                  <a:srgbClr val="181818"/>
                </a:solidFill>
                <a:effectLst/>
                <a:latin typeface="Ericsson Hilda" panose="00000500000000000000" pitchFamily="2" charset="0"/>
              </a:rPr>
              <a:t> restricting the scope/solution to redundancy from a single device/UE as proposed and solutions relying/re-using IEEE FRER and/or IETF DetNet PREOF mechanisms whenever possible/applicable</a:t>
            </a:r>
            <a:r>
              <a:rPr lang="en-US" sz="1600" dirty="0">
                <a:solidFill>
                  <a:srgbClr val="181818"/>
                </a:solidFill>
                <a:latin typeface="Ericsson Hilda" panose="00000500000000000000" pitchFamily="2" charset="0"/>
              </a:rPr>
              <a:t> (</a:t>
            </a:r>
            <a:r>
              <a:rPr lang="en-US" sz="1600" b="0" i="0" u="none" strike="noStrike" dirty="0">
                <a:solidFill>
                  <a:srgbClr val="181818"/>
                </a:solidFill>
                <a:effectLst/>
                <a:latin typeface="Ericsson Hilda" panose="00000500000000000000" pitchFamily="2" charset="0"/>
              </a:rPr>
              <a:t>Alt 1 )</a:t>
            </a:r>
            <a:endParaRPr lang="en-US" sz="1600" b="0" i="0" dirty="0">
              <a:solidFill>
                <a:srgbClr val="181818"/>
              </a:solidFill>
              <a:effectLst/>
              <a:latin typeface="Arial" panose="020B0604020202020204" pitchFamily="34" charset="0"/>
            </a:endParaRPr>
          </a:p>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SE" sz="1600" b="0" i="0" u="none" strike="noStrike" cap="none" normalizeH="0" baseline="0" dirty="0">
              <a:ln>
                <a:noFill/>
              </a:ln>
              <a:effectLst/>
              <a:latin typeface="+mn-lt"/>
            </a:endParaRPr>
          </a:p>
        </p:txBody>
      </p:sp>
    </p:spTree>
    <p:extLst>
      <p:ext uri="{BB962C8B-B14F-4D97-AF65-F5344CB8AC3E}">
        <p14:creationId xmlns:p14="http://schemas.microsoft.com/office/powerpoint/2010/main" val="95327570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953704" y="649805"/>
            <a:ext cx="8529918" cy="699528"/>
          </a:xfrm>
        </p:spPr>
        <p:txBody>
          <a:bodyPr/>
          <a:lstStyle/>
          <a:p>
            <a:r>
              <a:rPr lang="en-GB" altLang="en-US" dirty="0"/>
              <a:t>Proposed WTs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72902" y="2301380"/>
            <a:ext cx="5911273" cy="3822330"/>
          </a:xfrm>
        </p:spPr>
        <p:txBody>
          <a:bodyPr/>
          <a:lstStyle/>
          <a:p>
            <a:pPr algn="l" rtl="0" fontAlgn="base">
              <a:buFont typeface="Arial" panose="020B0604020202020204" pitchFamily="34" charset="0"/>
              <a:buChar char="•"/>
            </a:pPr>
            <a:r>
              <a:rPr lang="en-US" sz="1600" b="0" i="0" u="none" strike="noStrike" dirty="0">
                <a:solidFill>
                  <a:srgbClr val="0070C0"/>
                </a:solidFill>
                <a:effectLst/>
                <a:latin typeface="Ericsson Hilda" panose="00000500000000000000" pitchFamily="2" charset="0"/>
              </a:rPr>
              <a:t>Siemens-WT#1: Support of Multiple Spanning Tree Protocol (MSTP) for 5G System operating as logical bridge in integrated IEEE/3GPP networks,  </a:t>
            </a:r>
            <a:r>
              <a:rPr lang="en-US" sz="1600" b="1" i="0" u="none" strike="noStrike" dirty="0">
                <a:solidFill>
                  <a:srgbClr val="0070C0"/>
                </a:solidFill>
                <a:effectLst/>
                <a:latin typeface="Ericsson Hilda" panose="00000500000000000000" pitchFamily="2" charset="0"/>
              </a:rPr>
              <a:t>(2 + 2 TU)</a:t>
            </a:r>
          </a:p>
          <a:p>
            <a:pPr marL="0" indent="0" algn="l" rtl="0" fontAlgn="base">
              <a:buNone/>
            </a:pPr>
            <a:r>
              <a:rPr lang="en-US" sz="1600" b="0" i="0" u="none" strike="noStrike" dirty="0">
                <a:solidFill>
                  <a:srgbClr val="181818"/>
                </a:solidFill>
                <a:effectLst/>
                <a:latin typeface="Ericsson Hilda" panose="00000500000000000000" pitchFamily="2" charset="0"/>
              </a:rPr>
              <a:t>including:</a:t>
            </a:r>
            <a:r>
              <a:rPr lang="en-US" sz="1600" b="0" i="0" dirty="0">
                <a:solidFill>
                  <a:srgbClr val="181818"/>
                </a:solidFill>
                <a:effectLst/>
                <a:latin typeface="Ericsson Hilda" panose="00000500000000000000" pitchFamily="2" charset="0"/>
              </a:rPr>
              <a:t>​</a:t>
            </a:r>
            <a:endParaRPr lang="en-US" sz="1600" b="0" i="0" dirty="0">
              <a:solidFill>
                <a:srgbClr val="181818"/>
              </a:solidFill>
              <a:effectLst/>
              <a:latin typeface="Arial" panose="020B0604020202020204" pitchFamily="34" charset="0"/>
            </a:endParaRPr>
          </a:p>
          <a:p>
            <a:pPr algn="l" rtl="0" fontAlgn="base">
              <a:buFont typeface="Arial" panose="020B0604020202020204" pitchFamily="34" charset="0"/>
              <a:buChar char="•"/>
            </a:pPr>
            <a:r>
              <a:rPr lang="en-US" sz="1600" b="0" i="0" u="none" strike="noStrike" dirty="0">
                <a:solidFill>
                  <a:srgbClr val="181818"/>
                </a:solidFill>
                <a:effectLst/>
                <a:latin typeface="Ericsson Hilda" panose="00000500000000000000" pitchFamily="2" charset="0"/>
              </a:rPr>
              <a:t>Evaluate the topologies that create a loop;</a:t>
            </a:r>
            <a:r>
              <a:rPr lang="en-US" sz="1600" b="0" i="0" dirty="0">
                <a:solidFill>
                  <a:srgbClr val="181818"/>
                </a:solidFill>
                <a:effectLst/>
                <a:latin typeface="Ericsson Hilda" panose="00000500000000000000" pitchFamily="2" charset="0"/>
              </a:rPr>
              <a:t>​</a:t>
            </a:r>
            <a:endParaRPr lang="en-US" sz="1600" b="0" i="0" dirty="0">
              <a:solidFill>
                <a:srgbClr val="181818"/>
              </a:solidFill>
              <a:effectLst/>
              <a:latin typeface="Arial" panose="020B0604020202020204" pitchFamily="34" charset="0"/>
            </a:endParaRPr>
          </a:p>
          <a:p>
            <a:pPr algn="l" rtl="0" fontAlgn="base">
              <a:buFont typeface="Arial" panose="020B0604020202020204" pitchFamily="34" charset="0"/>
              <a:buChar char="•"/>
            </a:pPr>
            <a:r>
              <a:rPr lang="en-US" sz="1600" b="0" i="0" u="none" strike="noStrike" dirty="0">
                <a:solidFill>
                  <a:srgbClr val="181818"/>
                </a:solidFill>
                <a:effectLst/>
                <a:latin typeface="Ericsson Hilda" panose="00000500000000000000" pitchFamily="2" charset="0"/>
              </a:rPr>
              <a:t>Architectural enhancements of 5GS that supports MSTP operations (e.g. BPDU forwarding);</a:t>
            </a:r>
            <a:r>
              <a:rPr lang="en-US" sz="1600" b="0" i="0" dirty="0">
                <a:solidFill>
                  <a:srgbClr val="181818"/>
                </a:solidFill>
                <a:effectLst/>
                <a:latin typeface="Ericsson Hilda" panose="00000500000000000000" pitchFamily="2" charset="0"/>
              </a:rPr>
              <a:t>​</a:t>
            </a:r>
            <a:endParaRPr lang="en-US" sz="1600" b="0" i="0" dirty="0">
              <a:solidFill>
                <a:srgbClr val="181818"/>
              </a:solidFill>
              <a:effectLst/>
              <a:latin typeface="Arial" panose="020B0604020202020204" pitchFamily="34" charset="0"/>
            </a:endParaRPr>
          </a:p>
          <a:p>
            <a:pPr algn="l" rtl="0" fontAlgn="base">
              <a:buFont typeface="Arial" panose="020B0604020202020204" pitchFamily="34" charset="0"/>
              <a:buChar char="•"/>
            </a:pPr>
            <a:r>
              <a:rPr lang="en-US" sz="1600" b="0" i="0" u="none" strike="noStrike" dirty="0">
                <a:solidFill>
                  <a:srgbClr val="181818"/>
                </a:solidFill>
                <a:effectLst/>
                <a:latin typeface="Ericsson Hilda" panose="00000500000000000000" pitchFamily="2" charset="0"/>
              </a:rPr>
              <a:t>How 5GS is configured for MSTP communication.</a:t>
            </a:r>
            <a:r>
              <a:rPr lang="en-US" sz="1600" b="0" i="0" dirty="0">
                <a:solidFill>
                  <a:srgbClr val="181818"/>
                </a:solidFill>
                <a:effectLst/>
                <a:latin typeface="Ericsson Hilda" panose="00000500000000000000" pitchFamily="2" charset="0"/>
              </a:rPr>
              <a:t>​</a:t>
            </a:r>
          </a:p>
          <a:p>
            <a:pPr algn="l" rtl="0" fontAlgn="base">
              <a:buFont typeface="Arial" panose="020B0604020202020204" pitchFamily="34" charset="0"/>
              <a:buChar char="•"/>
            </a:pPr>
            <a:endParaRPr lang="en-US" sz="1600" dirty="0">
              <a:solidFill>
                <a:srgbClr val="181818"/>
              </a:solidFill>
              <a:latin typeface="Ericsson Hilda" panose="00000500000000000000" pitchFamily="2" charset="0"/>
            </a:endParaRPr>
          </a:p>
          <a:p>
            <a:pPr marL="0" indent="0" algn="l" rtl="0" fontAlgn="base">
              <a:buNone/>
            </a:pPr>
            <a:endParaRPr lang="en-US" sz="1600" b="0" i="0" dirty="0">
              <a:solidFill>
                <a:srgbClr val="181818"/>
              </a:solidFill>
              <a:effectLst/>
              <a:latin typeface="Arial" panose="020B0604020202020204" pitchFamily="34" charset="0"/>
            </a:endParaRPr>
          </a:p>
          <a:p>
            <a:pPr marL="0" indent="0">
              <a:buNone/>
            </a:pPr>
            <a:endParaRPr lang="en-US" altLang="en-US" sz="1600" dirty="0"/>
          </a:p>
        </p:txBody>
      </p:sp>
      <p:sp>
        <p:nvSpPr>
          <p:cNvPr id="4" name="Rectangle 3">
            <a:extLst>
              <a:ext uri="{FF2B5EF4-FFF2-40B4-BE49-F238E27FC236}">
                <a16:creationId xmlns:a16="http://schemas.microsoft.com/office/drawing/2014/main" id="{0089D17C-BE80-65FB-EFAF-7B48F6691742}"/>
              </a:ext>
            </a:extLst>
          </p:cNvPr>
          <p:cNvSpPr/>
          <p:nvPr/>
        </p:nvSpPr>
        <p:spPr bwMode="auto">
          <a:xfrm>
            <a:off x="6207824" y="2301380"/>
            <a:ext cx="5799449" cy="3434402"/>
          </a:xfrm>
          <a:prstGeom prst="rect">
            <a:avLst/>
          </a:prstGeom>
          <a:solidFill>
            <a:srgbClr val="FFFFFF">
              <a:lumMod val="85000"/>
            </a:srgbClr>
          </a:solidFill>
          <a:ln w="12700" cap="flat" cmpd="sng" algn="ctr">
            <a:noFill/>
            <a:prstDash val="solid"/>
            <a:round/>
            <a:headEnd type="none" w="med" len="med"/>
            <a:tailEnd type="none" w="med" len="med"/>
          </a:ln>
          <a:effectLst/>
        </p:spPr>
        <p:txBody>
          <a:bodyPr rot="0" spcFirstLastPara="0" vert="horz" wrap="square" lIns="72000" tIns="36000" rIns="73152" bIns="36576"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rgbClr val="181818"/>
                </a:solidFill>
                <a:latin typeface="Ericsson Hilda"/>
              </a:defRPr>
            </a:lvl1pPr>
            <a:lvl2pPr marL="457200" algn="l" defTabSz="914400" rtl="0" eaLnBrk="1" latinLnBrk="0" hangingPunct="1">
              <a:defRPr sz="1800" kern="1200">
                <a:solidFill>
                  <a:srgbClr val="181818"/>
                </a:solidFill>
                <a:latin typeface="Ericsson Hilda"/>
              </a:defRPr>
            </a:lvl2pPr>
            <a:lvl3pPr marL="914400" algn="l" defTabSz="914400" rtl="0" eaLnBrk="1" latinLnBrk="0" hangingPunct="1">
              <a:defRPr sz="1800" kern="1200">
                <a:solidFill>
                  <a:srgbClr val="181818"/>
                </a:solidFill>
                <a:latin typeface="Ericsson Hilda"/>
              </a:defRPr>
            </a:lvl3pPr>
            <a:lvl4pPr marL="1371600" algn="l" defTabSz="914400" rtl="0" eaLnBrk="1" latinLnBrk="0" hangingPunct="1">
              <a:defRPr sz="1800" kern="1200">
                <a:solidFill>
                  <a:srgbClr val="181818"/>
                </a:solidFill>
                <a:latin typeface="Ericsson Hilda"/>
              </a:defRPr>
            </a:lvl4pPr>
            <a:lvl5pPr marL="1828800" algn="l" defTabSz="914400" rtl="0" eaLnBrk="1" latinLnBrk="0" hangingPunct="1">
              <a:defRPr sz="1800" kern="1200">
                <a:solidFill>
                  <a:srgbClr val="181818"/>
                </a:solidFill>
                <a:latin typeface="Ericsson Hilda"/>
              </a:defRPr>
            </a:lvl5pPr>
            <a:lvl6pPr marL="2286000" algn="l" defTabSz="914400" rtl="0" eaLnBrk="1" latinLnBrk="0" hangingPunct="1">
              <a:defRPr sz="1800" kern="1200">
                <a:solidFill>
                  <a:srgbClr val="181818"/>
                </a:solidFill>
                <a:latin typeface="Ericsson Hilda"/>
              </a:defRPr>
            </a:lvl6pPr>
            <a:lvl7pPr marL="2743200" algn="l" defTabSz="914400" rtl="0" eaLnBrk="1" latinLnBrk="0" hangingPunct="1">
              <a:defRPr sz="1800" kern="1200">
                <a:solidFill>
                  <a:srgbClr val="181818"/>
                </a:solidFill>
                <a:latin typeface="Ericsson Hilda"/>
              </a:defRPr>
            </a:lvl7pPr>
            <a:lvl8pPr marL="3200400" algn="l" defTabSz="914400" rtl="0" eaLnBrk="1" latinLnBrk="0" hangingPunct="1">
              <a:defRPr sz="1800" kern="1200">
                <a:solidFill>
                  <a:srgbClr val="181818"/>
                </a:solidFill>
                <a:latin typeface="Ericsson Hilda"/>
              </a:defRPr>
            </a:lvl8pPr>
            <a:lvl9pPr marL="3657600" algn="l" defTabSz="914400" rtl="0" eaLnBrk="1" latinLnBrk="0" hangingPunct="1">
              <a:defRPr sz="1800" kern="1200">
                <a:solidFill>
                  <a:srgbClr val="181818"/>
                </a:solidFill>
                <a:latin typeface="Ericsson Hilda"/>
              </a:defRPr>
            </a:lvl9pPr>
          </a:lstStyle>
          <a:p>
            <a:pPr marR="0" algn="l" defTabSz="914400" rtl="0" eaLnBrk="1" fontAlgn="base" latinLnBrk="0" hangingPunct="1">
              <a:lnSpc>
                <a:spcPct val="100000"/>
              </a:lnSpc>
              <a:spcBef>
                <a:spcPts val="300"/>
              </a:spcBef>
              <a:spcAft>
                <a:spcPct val="0"/>
              </a:spcAft>
              <a:buClrTx/>
              <a:buSzTx/>
              <a:tabLst/>
            </a:pPr>
            <a:r>
              <a:rPr lang="en-US" sz="1600" dirty="0"/>
              <a:t>C</a:t>
            </a:r>
            <a:r>
              <a:rPr kumimoji="0" lang="en-SE" sz="1600" b="0" i="0" u="none" strike="noStrike" cap="none" normalizeH="0" baseline="0" dirty="0">
                <a:ln>
                  <a:noFill/>
                </a:ln>
                <a:effectLst/>
                <a:latin typeface="Ericsson Hilda"/>
              </a:rPr>
              <a:t>ompanies view</a:t>
            </a:r>
            <a:r>
              <a:rPr kumimoji="0" lang="en-US" sz="1600" b="0" i="0" u="none" strike="noStrike" cap="none" normalizeH="0" baseline="0" dirty="0">
                <a:ln>
                  <a:noFill/>
                </a:ln>
                <a:effectLst/>
                <a:latin typeface="Ericsson Hilda"/>
              </a:rPr>
              <a:t> Siemens-WT#1</a:t>
            </a:r>
            <a:r>
              <a:rPr kumimoji="0" lang="en-SE" sz="1600" b="0" i="0" u="none" strike="noStrike" cap="none" normalizeH="0" baseline="0" dirty="0">
                <a:ln>
                  <a:noFill/>
                </a:ln>
                <a:effectLst/>
                <a:latin typeface="Ericsson Hilda"/>
              </a:rPr>
              <a:t>:</a:t>
            </a:r>
          </a:p>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r>
              <a:rPr kumimoji="0" lang="en-SE" sz="1600" b="0" i="0" u="none" strike="noStrike" cap="none" normalizeH="0" baseline="0" dirty="0">
                <a:ln>
                  <a:noFill/>
                </a:ln>
                <a:effectLst/>
                <a:latin typeface="Ericsson Hilda"/>
              </a:rPr>
              <a:t>DT </a:t>
            </a:r>
            <a:r>
              <a:rPr kumimoji="0" lang="en-SE" sz="1600" b="0" i="0" u="none" strike="noStrike" cap="none" normalizeH="0" baseline="0" dirty="0">
                <a:ln>
                  <a:noFill/>
                </a:ln>
                <a:effectLst/>
                <a:highlight>
                  <a:srgbClr val="00FF00"/>
                </a:highlight>
                <a:latin typeface="Ericsson Hilda"/>
              </a:rPr>
              <a:t>supports</a:t>
            </a:r>
          </a:p>
          <a:p>
            <a:pPr marL="357188" indent="-357188" fontAlgn="base">
              <a:spcBef>
                <a:spcPts val="300"/>
              </a:spcBef>
              <a:spcAft>
                <a:spcPct val="0"/>
              </a:spcAft>
              <a:buFont typeface="Ericsson Hilda" panose="00000500000000000000" pitchFamily="2" charset="0"/>
              <a:buChar char="—"/>
            </a:pPr>
            <a:r>
              <a:rPr kumimoji="0" lang="en-SE" sz="1600" b="0" i="0" u="none" strike="noStrike" cap="none" normalizeH="0" baseline="0" dirty="0">
                <a:ln>
                  <a:noFill/>
                </a:ln>
                <a:effectLst/>
                <a:latin typeface="Ericsson Hilda"/>
              </a:rPr>
              <a:t>Mitsubish</a:t>
            </a:r>
            <a:r>
              <a:rPr kumimoji="0" lang="en-US" sz="1600" b="0" i="0" u="none" strike="noStrike" cap="none" normalizeH="0" baseline="0" dirty="0">
                <a:ln>
                  <a:noFill/>
                </a:ln>
                <a:effectLst/>
                <a:latin typeface="Ericsson Hilda"/>
              </a:rPr>
              <a:t>i</a:t>
            </a:r>
            <a:r>
              <a:rPr kumimoji="0" lang="en-SE" sz="1600" b="0" i="0" u="none" strike="noStrike" cap="none" normalizeH="0" baseline="0" dirty="0">
                <a:ln>
                  <a:noFill/>
                </a:ln>
                <a:effectLst/>
                <a:latin typeface="Ericsson Hilda"/>
              </a:rPr>
              <a:t> </a:t>
            </a:r>
            <a:r>
              <a:rPr kumimoji="0" lang="en-SE" sz="1600" b="0" i="0" u="none" strike="noStrike" cap="none" normalizeH="0" baseline="0" dirty="0">
                <a:ln>
                  <a:noFill/>
                </a:ln>
                <a:effectLst/>
                <a:highlight>
                  <a:srgbClr val="00FF00"/>
                </a:highlight>
                <a:latin typeface="Ericsson Hilda"/>
              </a:rPr>
              <a:t>supports </a:t>
            </a:r>
            <a:r>
              <a:rPr kumimoji="0" lang="en-SE" sz="1600" b="0" i="0" u="none" strike="noStrike" cap="none" normalizeH="0" baseline="0" dirty="0">
                <a:ln>
                  <a:noFill/>
                </a:ln>
                <a:effectLst/>
                <a:latin typeface="Ericsson Hilda"/>
              </a:rPr>
              <a:t>with a focus on translation of IEC/IEEE 60802 configuration to a TSN-related configuration within 5GS, a</a:t>
            </a:r>
            <a:r>
              <a:rPr kumimoji="0" lang="en-GB" sz="1600" b="0" i="0" u="none" strike="noStrike" cap="none" normalizeH="0" baseline="0" dirty="0" err="1">
                <a:ln>
                  <a:noFill/>
                </a:ln>
                <a:effectLst/>
                <a:latin typeface="Ericsson Hilda"/>
              </a:rPr>
              <a:t>nd</a:t>
            </a:r>
            <a:r>
              <a:rPr kumimoji="0" lang="en-SE" sz="1600" b="0" i="0" u="none" strike="noStrike" cap="none" normalizeH="0" baseline="0" dirty="0">
                <a:ln>
                  <a:noFill/>
                </a:ln>
                <a:effectLst/>
                <a:latin typeface="Ericsson Hilda"/>
              </a:rPr>
              <a:t> would like to study </a:t>
            </a:r>
            <a:r>
              <a:rPr kumimoji="0" lang="en-GB" sz="1600" b="0" i="0" u="none" strike="noStrike" cap="none" normalizeH="0" baseline="0" dirty="0">
                <a:ln>
                  <a:noFill/>
                </a:ln>
                <a:effectLst/>
                <a:latin typeface="Ericsson Hilda"/>
              </a:rPr>
              <a:t>whether/how the 5GS can be integrated in a TSN network with IEC/IEEE 60802 profile. </a:t>
            </a:r>
          </a:p>
          <a:p>
            <a:pPr marL="357188" indent="-357188" fontAlgn="base">
              <a:spcBef>
                <a:spcPts val="300"/>
              </a:spcBef>
              <a:spcAft>
                <a:spcPct val="0"/>
              </a:spcAft>
              <a:buFont typeface="Ericsson Hilda" panose="00000500000000000000" pitchFamily="2" charset="0"/>
              <a:buChar char="—"/>
            </a:pPr>
            <a:r>
              <a:rPr lang="en-GB" sz="1600" dirty="0"/>
              <a:t>Huawei </a:t>
            </a:r>
            <a:r>
              <a:rPr lang="en-GB" sz="1600" dirty="0">
                <a:highlight>
                  <a:srgbClr val="FF0000"/>
                </a:highlight>
              </a:rPr>
              <a:t>Against, </a:t>
            </a:r>
            <a:r>
              <a:rPr lang="en-GB" sz="1600" dirty="0"/>
              <a:t>prefers more open ended</a:t>
            </a:r>
          </a:p>
          <a:p>
            <a:pPr marL="357188" indent="-357188" fontAlgn="base">
              <a:spcBef>
                <a:spcPts val="300"/>
              </a:spcBef>
              <a:spcAft>
                <a:spcPct val="0"/>
              </a:spcAft>
              <a:buFont typeface="Ericsson Hilda" panose="00000500000000000000" pitchFamily="2" charset="0"/>
              <a:buChar char="—"/>
            </a:pPr>
            <a:r>
              <a:rPr lang="en-GB" sz="1600" dirty="0"/>
              <a:t>Nokia: </a:t>
            </a:r>
            <a:r>
              <a:rPr lang="en-GB" sz="1600" dirty="0">
                <a:highlight>
                  <a:srgbClr val="00FF00"/>
                </a:highlight>
              </a:rPr>
              <a:t>Supports</a:t>
            </a:r>
          </a:p>
          <a:p>
            <a:pPr marL="357188" indent="-357188" fontAlgn="base">
              <a:spcBef>
                <a:spcPts val="300"/>
              </a:spcBef>
              <a:spcAft>
                <a:spcPct val="0"/>
              </a:spcAft>
              <a:buFont typeface="Ericsson Hilda" panose="00000500000000000000" pitchFamily="2" charset="0"/>
              <a:buChar char="—"/>
            </a:pPr>
            <a:r>
              <a:rPr kumimoji="0" lang="en-GB" sz="1600" b="0" i="0" u="none" strike="noStrike" cap="none" normalizeH="0" baseline="0" dirty="0">
                <a:ln>
                  <a:noFill/>
                </a:ln>
                <a:effectLst/>
                <a:latin typeface="Ericsson Hilda"/>
              </a:rPr>
              <a:t>Siemens</a:t>
            </a:r>
            <a:r>
              <a:rPr kumimoji="0" lang="en-GB" sz="1600" b="0" i="0" u="none" strike="noStrike" cap="none" normalizeH="0" baseline="0" dirty="0">
                <a:ln>
                  <a:noFill/>
                </a:ln>
                <a:effectLst/>
                <a:highlight>
                  <a:srgbClr val="00FF00"/>
                </a:highlight>
                <a:latin typeface="Ericsson Hilda"/>
              </a:rPr>
              <a:t> Supports</a:t>
            </a:r>
          </a:p>
          <a:p>
            <a:pPr marL="357188" indent="-357188" fontAlgn="base">
              <a:spcBef>
                <a:spcPts val="300"/>
              </a:spcBef>
              <a:spcAft>
                <a:spcPct val="0"/>
              </a:spcAft>
              <a:buFont typeface="Ericsson Hilda" panose="00000500000000000000" pitchFamily="2" charset="0"/>
              <a:buChar char="—"/>
            </a:pPr>
            <a:r>
              <a:rPr lang="en-GB" sz="1600" dirty="0"/>
              <a:t>Ericsson </a:t>
            </a:r>
            <a:r>
              <a:rPr lang="en-GB" sz="1600" dirty="0">
                <a:highlight>
                  <a:srgbClr val="FFFF00"/>
                </a:highlight>
              </a:rPr>
              <a:t>Neutral, </a:t>
            </a:r>
            <a:r>
              <a:rPr lang="en-GB" sz="1600" dirty="0"/>
              <a:t>if to proceed then support Siemens-WT#1 over WT#3</a:t>
            </a:r>
            <a:endParaRPr kumimoji="0" lang="en-SE" sz="1600" b="0" i="0" u="none" strike="noStrike" cap="none" normalizeH="0" baseline="0" dirty="0">
              <a:ln>
                <a:noFill/>
              </a:ln>
              <a:effectLst/>
              <a:latin typeface="Ericsson Hilda"/>
            </a:endParaRPr>
          </a:p>
        </p:txBody>
      </p:sp>
    </p:spTree>
    <p:extLst>
      <p:ext uri="{BB962C8B-B14F-4D97-AF65-F5344CB8AC3E}">
        <p14:creationId xmlns:p14="http://schemas.microsoft.com/office/powerpoint/2010/main" val="3743029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C6606-4394-708A-E1A0-8BE9722C3C1A}"/>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47777C7F-F44F-B386-13EC-C5A0F6913FDE}"/>
              </a:ext>
            </a:extLst>
          </p:cNvPr>
          <p:cNvSpPr>
            <a:spLocks noGrp="1"/>
          </p:cNvSpPr>
          <p:nvPr>
            <p:ph type="title"/>
          </p:nvPr>
        </p:nvSpPr>
        <p:spPr>
          <a:xfrm>
            <a:off x="953704" y="649805"/>
            <a:ext cx="8529918" cy="699528"/>
          </a:xfrm>
        </p:spPr>
        <p:txBody>
          <a:bodyPr/>
          <a:lstStyle/>
          <a:p>
            <a:r>
              <a:rPr lang="en-GB" altLang="en-US" dirty="0"/>
              <a:t>Proposed WTs</a:t>
            </a:r>
          </a:p>
        </p:txBody>
      </p:sp>
      <p:sp>
        <p:nvSpPr>
          <p:cNvPr id="6147" name="Content Placeholder 2">
            <a:extLst>
              <a:ext uri="{FF2B5EF4-FFF2-40B4-BE49-F238E27FC236}">
                <a16:creationId xmlns:a16="http://schemas.microsoft.com/office/drawing/2014/main" id="{B46360AD-9687-AA78-2222-FB83553D44AF}"/>
              </a:ext>
            </a:extLst>
          </p:cNvPr>
          <p:cNvSpPr>
            <a:spLocks noGrp="1"/>
          </p:cNvSpPr>
          <p:nvPr>
            <p:ph idx="1"/>
          </p:nvPr>
        </p:nvSpPr>
        <p:spPr>
          <a:xfrm>
            <a:off x="2" y="1825625"/>
            <a:ext cx="6095998" cy="3670011"/>
          </a:xfrm>
        </p:spPr>
        <p:txBody>
          <a:bodyPr/>
          <a:lstStyle/>
          <a:p>
            <a:pPr marL="0" indent="0" algn="l" rtl="0" fontAlgn="base">
              <a:buNone/>
            </a:pPr>
            <a:endParaRPr lang="en-US" sz="1600" b="0" i="0" dirty="0">
              <a:solidFill>
                <a:srgbClr val="181818"/>
              </a:solidFill>
              <a:effectLst/>
              <a:latin typeface="Arial" panose="020B0604020202020204" pitchFamily="34" charset="0"/>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tabLst/>
              <a:defRPr/>
            </a:pPr>
            <a:r>
              <a:rPr lang="en-US" sz="1600" b="0" i="0" u="none" strike="noStrike" dirty="0">
                <a:solidFill>
                  <a:srgbClr val="0070C0"/>
                </a:solidFill>
                <a:effectLst/>
                <a:latin typeface="Ericsson Hilda" panose="00000500000000000000" pitchFamily="2" charset="0"/>
              </a:rPr>
              <a:t>Siemens-WT#2: Support of Netconf/YANG configuration profiled by IEC/IEEE 60802, </a:t>
            </a:r>
            <a:r>
              <a:rPr kumimoji="0" lang="en-US" sz="1600" b="1" i="0" u="none" strike="noStrike" kern="1200" cap="none" spc="0" normalizeH="0" baseline="0" noProof="0" dirty="0">
                <a:ln>
                  <a:noFill/>
                </a:ln>
                <a:solidFill>
                  <a:srgbClr val="0070C0"/>
                </a:solidFill>
                <a:effectLst/>
                <a:uLnTx/>
                <a:uFillTx/>
                <a:latin typeface="Ericsson Hilda" panose="00000500000000000000" pitchFamily="2" charset="0"/>
                <a:ea typeface="+mn-ea"/>
                <a:cs typeface="+mn-cs"/>
              </a:rPr>
              <a:t>(2 + 2 TU)</a:t>
            </a:r>
            <a:endParaRPr lang="en-US" sz="1600" b="0" i="0" u="none" strike="noStrike" dirty="0">
              <a:solidFill>
                <a:srgbClr val="0070C0"/>
              </a:solidFill>
              <a:effectLst/>
              <a:latin typeface="Ericsson Hilda" panose="00000500000000000000" pitchFamily="2" charset="0"/>
            </a:endParaRPr>
          </a:p>
          <a:p>
            <a:pPr marL="0" indent="0" algn="l" rtl="0" fontAlgn="base">
              <a:buNone/>
            </a:pPr>
            <a:r>
              <a:rPr lang="en-US" sz="1600" b="0" i="0" u="none" strike="noStrike" dirty="0">
                <a:solidFill>
                  <a:srgbClr val="181818"/>
                </a:solidFill>
                <a:effectLst/>
                <a:latin typeface="Ericsson Hilda" panose="00000500000000000000" pitchFamily="2" charset="0"/>
              </a:rPr>
              <a:t>including:</a:t>
            </a:r>
            <a:r>
              <a:rPr lang="en-US" sz="1600" b="0" i="0" dirty="0">
                <a:solidFill>
                  <a:srgbClr val="181818"/>
                </a:solidFill>
                <a:effectLst/>
                <a:latin typeface="Ericsson Hilda" panose="00000500000000000000" pitchFamily="2" charset="0"/>
              </a:rPr>
              <a:t>​</a:t>
            </a:r>
            <a:endParaRPr lang="en-US" sz="1600" b="0" i="0" dirty="0">
              <a:solidFill>
                <a:srgbClr val="181818"/>
              </a:solidFill>
              <a:effectLst/>
              <a:latin typeface="Arial" panose="020B0604020202020204" pitchFamily="34" charset="0"/>
            </a:endParaRPr>
          </a:p>
          <a:p>
            <a:pPr algn="l" rtl="0" fontAlgn="base">
              <a:buFont typeface="Arial" panose="020B0604020202020204" pitchFamily="34" charset="0"/>
              <a:buChar char="•"/>
            </a:pPr>
            <a:r>
              <a:rPr lang="en-US" sz="1600" b="0" i="0" u="none" strike="noStrike" dirty="0">
                <a:solidFill>
                  <a:srgbClr val="181818"/>
                </a:solidFill>
                <a:effectLst/>
                <a:latin typeface="Ericsson Hilda" panose="00000500000000000000" pitchFamily="2" charset="0"/>
              </a:rPr>
              <a:t>Architectural enhancements of 5GS that supports Netconf/YANG configuration;</a:t>
            </a:r>
            <a:r>
              <a:rPr lang="en-US" sz="1600" b="0" i="0" dirty="0">
                <a:solidFill>
                  <a:srgbClr val="181818"/>
                </a:solidFill>
                <a:effectLst/>
                <a:latin typeface="Ericsson Hilda" panose="00000500000000000000" pitchFamily="2" charset="0"/>
              </a:rPr>
              <a:t>​</a:t>
            </a:r>
            <a:endParaRPr lang="en-US" sz="1600" b="0" i="0" dirty="0">
              <a:solidFill>
                <a:srgbClr val="181818"/>
              </a:solidFill>
              <a:effectLst/>
              <a:latin typeface="Arial" panose="020B0604020202020204" pitchFamily="34" charset="0"/>
            </a:endParaRPr>
          </a:p>
          <a:p>
            <a:pPr algn="l" rtl="0" fontAlgn="base">
              <a:buFont typeface="Arial" panose="020B0604020202020204" pitchFamily="34" charset="0"/>
              <a:buChar char="•"/>
            </a:pPr>
            <a:r>
              <a:rPr lang="en-US" sz="1600" b="0" i="0" u="none" strike="noStrike" dirty="0">
                <a:solidFill>
                  <a:srgbClr val="181818"/>
                </a:solidFill>
                <a:effectLst/>
                <a:latin typeface="Ericsson Hilda" panose="00000500000000000000" pitchFamily="2" charset="0"/>
              </a:rPr>
              <a:t>How to translate IEC/IEEE 60802 configurations (information and data model) to the 5G VN-related and TSN-related configurations within 5GS;</a:t>
            </a:r>
            <a:r>
              <a:rPr lang="en-US" sz="1600" b="0" i="0" dirty="0">
                <a:solidFill>
                  <a:srgbClr val="181818"/>
                </a:solidFill>
                <a:effectLst/>
                <a:latin typeface="Ericsson Hilda" panose="00000500000000000000" pitchFamily="2" charset="0"/>
              </a:rPr>
              <a:t>​</a:t>
            </a:r>
            <a:endParaRPr lang="en-US" sz="1600" b="0" i="0" dirty="0">
              <a:solidFill>
                <a:srgbClr val="181818"/>
              </a:solidFill>
              <a:effectLst/>
              <a:latin typeface="Arial" panose="020B0604020202020204" pitchFamily="34" charset="0"/>
            </a:endParaRPr>
          </a:p>
          <a:p>
            <a:pPr algn="l" rtl="0" fontAlgn="base">
              <a:buFont typeface="Arial" panose="020B0604020202020204" pitchFamily="34" charset="0"/>
              <a:buChar char="•"/>
            </a:pPr>
            <a:r>
              <a:rPr lang="en-US" sz="1600" b="0" i="0" u="none" strike="noStrike" dirty="0">
                <a:solidFill>
                  <a:srgbClr val="181818"/>
                </a:solidFill>
                <a:effectLst/>
                <a:latin typeface="Ericsson Hilda" panose="00000500000000000000" pitchFamily="2" charset="0"/>
              </a:rPr>
              <a:t>Enhancements of 5GS exposure to support Netconf/YANG configuration profiled by IEC/IEEE 60802.</a:t>
            </a:r>
            <a:r>
              <a:rPr lang="en-US" sz="1600" b="0" i="0" dirty="0">
                <a:solidFill>
                  <a:srgbClr val="181818"/>
                </a:solidFill>
                <a:effectLst/>
                <a:latin typeface="Ericsson Hilda" panose="00000500000000000000" pitchFamily="2" charset="0"/>
              </a:rPr>
              <a:t>​</a:t>
            </a:r>
            <a:endParaRPr lang="en-US" sz="1600" b="0" i="0" dirty="0">
              <a:solidFill>
                <a:srgbClr val="181818"/>
              </a:solidFill>
              <a:effectLst/>
              <a:latin typeface="Arial" panose="020B0604020202020204" pitchFamily="34" charset="0"/>
            </a:endParaRPr>
          </a:p>
          <a:p>
            <a:pPr marL="0" indent="0">
              <a:buNone/>
            </a:pPr>
            <a:endParaRPr lang="en-US" altLang="en-US" sz="1600" dirty="0"/>
          </a:p>
        </p:txBody>
      </p:sp>
      <p:sp>
        <p:nvSpPr>
          <p:cNvPr id="2" name="Rectangle 1">
            <a:extLst>
              <a:ext uri="{FF2B5EF4-FFF2-40B4-BE49-F238E27FC236}">
                <a16:creationId xmlns:a16="http://schemas.microsoft.com/office/drawing/2014/main" id="{3A34E53D-ABF3-224E-2B11-F35A530EE36C}"/>
              </a:ext>
            </a:extLst>
          </p:cNvPr>
          <p:cNvSpPr/>
          <p:nvPr/>
        </p:nvSpPr>
        <p:spPr bwMode="auto">
          <a:xfrm>
            <a:off x="6280729" y="2055173"/>
            <a:ext cx="5745016" cy="3107953"/>
          </a:xfrm>
          <a:prstGeom prst="rect">
            <a:avLst/>
          </a:prstGeom>
          <a:solidFill>
            <a:srgbClr val="FFFFFF">
              <a:lumMod val="85000"/>
            </a:srgbClr>
          </a:solidFill>
          <a:ln w="12700" cap="flat" cmpd="sng" algn="ctr">
            <a:noFill/>
            <a:prstDash val="solid"/>
            <a:round/>
            <a:headEnd type="none" w="med" len="med"/>
            <a:tailEnd type="none" w="med" len="med"/>
          </a:ln>
          <a:effectLst/>
        </p:spPr>
        <p:txBody>
          <a:bodyPr rot="0" spcFirstLastPara="0" vert="horz" wrap="square" lIns="72000" tIns="36000" rIns="73152" bIns="36576"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rgbClr val="181818"/>
                </a:solidFill>
                <a:latin typeface="Ericsson Hilda"/>
              </a:defRPr>
            </a:lvl1pPr>
            <a:lvl2pPr marL="457200" algn="l" defTabSz="914400" rtl="0" eaLnBrk="1" latinLnBrk="0" hangingPunct="1">
              <a:defRPr sz="1800" kern="1200">
                <a:solidFill>
                  <a:srgbClr val="181818"/>
                </a:solidFill>
                <a:latin typeface="Ericsson Hilda"/>
              </a:defRPr>
            </a:lvl2pPr>
            <a:lvl3pPr marL="914400" algn="l" defTabSz="914400" rtl="0" eaLnBrk="1" latinLnBrk="0" hangingPunct="1">
              <a:defRPr sz="1800" kern="1200">
                <a:solidFill>
                  <a:srgbClr val="181818"/>
                </a:solidFill>
                <a:latin typeface="Ericsson Hilda"/>
              </a:defRPr>
            </a:lvl3pPr>
            <a:lvl4pPr marL="1371600" algn="l" defTabSz="914400" rtl="0" eaLnBrk="1" latinLnBrk="0" hangingPunct="1">
              <a:defRPr sz="1800" kern="1200">
                <a:solidFill>
                  <a:srgbClr val="181818"/>
                </a:solidFill>
                <a:latin typeface="Ericsson Hilda"/>
              </a:defRPr>
            </a:lvl4pPr>
            <a:lvl5pPr marL="1828800" algn="l" defTabSz="914400" rtl="0" eaLnBrk="1" latinLnBrk="0" hangingPunct="1">
              <a:defRPr sz="1800" kern="1200">
                <a:solidFill>
                  <a:srgbClr val="181818"/>
                </a:solidFill>
                <a:latin typeface="Ericsson Hilda"/>
              </a:defRPr>
            </a:lvl5pPr>
            <a:lvl6pPr marL="2286000" algn="l" defTabSz="914400" rtl="0" eaLnBrk="1" latinLnBrk="0" hangingPunct="1">
              <a:defRPr sz="1800" kern="1200">
                <a:solidFill>
                  <a:srgbClr val="181818"/>
                </a:solidFill>
                <a:latin typeface="Ericsson Hilda"/>
              </a:defRPr>
            </a:lvl6pPr>
            <a:lvl7pPr marL="2743200" algn="l" defTabSz="914400" rtl="0" eaLnBrk="1" latinLnBrk="0" hangingPunct="1">
              <a:defRPr sz="1800" kern="1200">
                <a:solidFill>
                  <a:srgbClr val="181818"/>
                </a:solidFill>
                <a:latin typeface="Ericsson Hilda"/>
              </a:defRPr>
            </a:lvl7pPr>
            <a:lvl8pPr marL="3200400" algn="l" defTabSz="914400" rtl="0" eaLnBrk="1" latinLnBrk="0" hangingPunct="1">
              <a:defRPr sz="1800" kern="1200">
                <a:solidFill>
                  <a:srgbClr val="181818"/>
                </a:solidFill>
                <a:latin typeface="Ericsson Hilda"/>
              </a:defRPr>
            </a:lvl8pPr>
            <a:lvl9pPr marL="3657600" algn="l" defTabSz="914400" rtl="0" eaLnBrk="1" latinLnBrk="0" hangingPunct="1">
              <a:defRPr sz="1800" kern="1200">
                <a:solidFill>
                  <a:srgbClr val="181818"/>
                </a:solidFill>
                <a:latin typeface="Ericsson Hilda"/>
              </a:defRPr>
            </a:lvl9pPr>
          </a:lstStyle>
          <a:p>
            <a:pPr marR="0" algn="l" defTabSz="914400" rtl="0" eaLnBrk="1" fontAlgn="base" latinLnBrk="0" hangingPunct="1">
              <a:lnSpc>
                <a:spcPct val="100000"/>
              </a:lnSpc>
              <a:spcBef>
                <a:spcPts val="300"/>
              </a:spcBef>
              <a:spcAft>
                <a:spcPct val="0"/>
              </a:spcAft>
              <a:buClrTx/>
              <a:buSzTx/>
              <a:tabLst/>
            </a:pPr>
            <a:r>
              <a:rPr lang="en-US" sz="1600" dirty="0"/>
              <a:t>C</a:t>
            </a:r>
            <a:r>
              <a:rPr kumimoji="0" lang="en-SE" sz="1600" b="0" i="0" u="none" strike="noStrike" cap="none" normalizeH="0" baseline="0" dirty="0">
                <a:ln>
                  <a:noFill/>
                </a:ln>
                <a:effectLst/>
                <a:latin typeface="Ericsson Hilda"/>
              </a:rPr>
              <a:t>ompanies view</a:t>
            </a:r>
            <a:r>
              <a:rPr kumimoji="0" lang="en-US" sz="1600" b="0" i="0" u="none" strike="noStrike" cap="none" normalizeH="0" baseline="0" dirty="0">
                <a:ln>
                  <a:noFill/>
                </a:ln>
                <a:effectLst/>
                <a:latin typeface="Ericsson Hilda"/>
              </a:rPr>
              <a:t> Siemens-WT#2</a:t>
            </a:r>
            <a:r>
              <a:rPr kumimoji="0" lang="en-SE" sz="1600" b="0" i="0" u="none" strike="noStrike" cap="none" normalizeH="0" baseline="0" dirty="0">
                <a:ln>
                  <a:noFill/>
                </a:ln>
                <a:effectLst/>
                <a:latin typeface="Ericsson Hilda"/>
              </a:rPr>
              <a:t>:</a:t>
            </a:r>
          </a:p>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r>
              <a:rPr kumimoji="0" lang="en-SE" sz="1600" b="0" i="0" u="none" strike="noStrike" cap="none" normalizeH="0" baseline="0" dirty="0">
                <a:ln>
                  <a:noFill/>
                </a:ln>
                <a:effectLst/>
                <a:latin typeface="Ericsson Hilda"/>
              </a:rPr>
              <a:t>DT </a:t>
            </a:r>
            <a:r>
              <a:rPr kumimoji="0" lang="en-SE" sz="1600" b="0" i="0" u="none" strike="noStrike" cap="none" normalizeH="0" baseline="0" dirty="0">
                <a:ln>
                  <a:noFill/>
                </a:ln>
                <a:effectLst/>
                <a:highlight>
                  <a:srgbClr val="00FF00"/>
                </a:highlight>
                <a:latin typeface="Ericsson Hilda"/>
              </a:rPr>
              <a:t>supports</a:t>
            </a:r>
          </a:p>
          <a:p>
            <a:pPr marL="357188" indent="-357188" fontAlgn="base">
              <a:spcBef>
                <a:spcPts val="300"/>
              </a:spcBef>
              <a:spcAft>
                <a:spcPct val="0"/>
              </a:spcAft>
              <a:buFont typeface="Ericsson Hilda" panose="00000500000000000000" pitchFamily="2" charset="0"/>
              <a:buChar char="—"/>
            </a:pPr>
            <a:r>
              <a:rPr kumimoji="0" lang="en-SE" sz="1600" b="0" i="0" u="none" strike="noStrike" cap="none" normalizeH="0" baseline="0" dirty="0">
                <a:ln>
                  <a:noFill/>
                </a:ln>
                <a:effectLst/>
                <a:latin typeface="Ericsson Hilda"/>
              </a:rPr>
              <a:t>Mitsubish</a:t>
            </a:r>
            <a:r>
              <a:rPr kumimoji="0" lang="en-US" sz="1600" b="0" i="0" u="none" strike="noStrike" cap="none" normalizeH="0" baseline="0" dirty="0">
                <a:ln>
                  <a:noFill/>
                </a:ln>
                <a:effectLst/>
                <a:latin typeface="Ericsson Hilda"/>
              </a:rPr>
              <a:t>i</a:t>
            </a:r>
            <a:r>
              <a:rPr kumimoji="0" lang="en-SE" sz="1600" b="0" i="0" u="none" strike="noStrike" cap="none" normalizeH="0" baseline="0" dirty="0">
                <a:ln>
                  <a:noFill/>
                </a:ln>
                <a:effectLst/>
                <a:highlight>
                  <a:srgbClr val="00FF00"/>
                </a:highlight>
                <a:latin typeface="Ericsson Hilda"/>
              </a:rPr>
              <a:t> supports </a:t>
            </a:r>
            <a:r>
              <a:rPr kumimoji="0" lang="en-SE" sz="1600" b="0" i="0" u="none" strike="noStrike" cap="none" normalizeH="0" baseline="0" dirty="0">
                <a:ln>
                  <a:noFill/>
                </a:ln>
                <a:effectLst/>
                <a:latin typeface="Ericsson Hilda"/>
              </a:rPr>
              <a:t>with a focus on translation of IEC/IEEE 60802 configuration to a TSN-related configuration within 5GS, a</a:t>
            </a:r>
            <a:r>
              <a:rPr kumimoji="0" lang="en-GB" sz="1600" b="0" i="0" u="none" strike="noStrike" cap="none" normalizeH="0" baseline="0" dirty="0" err="1">
                <a:ln>
                  <a:noFill/>
                </a:ln>
                <a:effectLst/>
                <a:latin typeface="Ericsson Hilda"/>
              </a:rPr>
              <a:t>nd</a:t>
            </a:r>
            <a:r>
              <a:rPr kumimoji="0" lang="en-SE" sz="1600" b="0" i="0" u="none" strike="noStrike" cap="none" normalizeH="0" baseline="0" dirty="0">
                <a:ln>
                  <a:noFill/>
                </a:ln>
                <a:effectLst/>
                <a:latin typeface="Ericsson Hilda"/>
              </a:rPr>
              <a:t> would like to study </a:t>
            </a:r>
            <a:r>
              <a:rPr kumimoji="0" lang="en-GB" sz="1600" b="0" i="0" u="none" strike="noStrike" cap="none" normalizeH="0" baseline="0" dirty="0">
                <a:ln>
                  <a:noFill/>
                </a:ln>
                <a:effectLst/>
                <a:latin typeface="Ericsson Hilda"/>
              </a:rPr>
              <a:t>whether/how the 5GS can be integrated in a TSN network with IEC/IEEE 60802 profile. </a:t>
            </a:r>
          </a:p>
          <a:p>
            <a:pPr marL="357188" indent="-357188" fontAlgn="base">
              <a:spcBef>
                <a:spcPts val="300"/>
              </a:spcBef>
              <a:spcAft>
                <a:spcPct val="0"/>
              </a:spcAft>
              <a:buFont typeface="Ericsson Hilda" panose="00000500000000000000" pitchFamily="2" charset="0"/>
              <a:buChar char="—"/>
            </a:pPr>
            <a:r>
              <a:rPr lang="en-GB" sz="1600" dirty="0"/>
              <a:t>Huawei </a:t>
            </a:r>
            <a:r>
              <a:rPr lang="en-GB" sz="1600" dirty="0">
                <a:highlight>
                  <a:srgbClr val="FF0000"/>
                </a:highlight>
              </a:rPr>
              <a:t>against, </a:t>
            </a:r>
            <a:r>
              <a:rPr lang="en-GB" sz="1600" dirty="0"/>
              <a:t>not sure what are the gaps</a:t>
            </a:r>
          </a:p>
          <a:p>
            <a:pPr marL="357188" indent="-357188" fontAlgn="base">
              <a:spcBef>
                <a:spcPts val="300"/>
              </a:spcBef>
              <a:spcAft>
                <a:spcPct val="0"/>
              </a:spcAft>
              <a:buFont typeface="Ericsson Hilda" panose="00000500000000000000" pitchFamily="2" charset="0"/>
              <a:buChar char="—"/>
            </a:pPr>
            <a:r>
              <a:rPr lang="en-GB" sz="1600" dirty="0"/>
              <a:t>Nokia: </a:t>
            </a:r>
            <a:r>
              <a:rPr lang="en-GB" sz="1600" dirty="0">
                <a:highlight>
                  <a:srgbClr val="FF0000"/>
                </a:highlight>
              </a:rPr>
              <a:t>Against</a:t>
            </a:r>
            <a:r>
              <a:rPr lang="en-GB" sz="1600" dirty="0"/>
              <a:t> and considers this can be achieved via TSN AF learning</a:t>
            </a:r>
          </a:p>
          <a:p>
            <a:pPr marL="357188" indent="-357188" fontAlgn="base">
              <a:spcBef>
                <a:spcPts val="300"/>
              </a:spcBef>
              <a:spcAft>
                <a:spcPct val="0"/>
              </a:spcAft>
              <a:buFont typeface="Ericsson Hilda" panose="00000500000000000000" pitchFamily="2" charset="0"/>
              <a:buChar char="—"/>
            </a:pPr>
            <a:r>
              <a:rPr kumimoji="0" lang="en-US" sz="1600" b="0" i="0" u="none" strike="noStrike" cap="none" normalizeH="0" baseline="0" dirty="0" err="1">
                <a:ln>
                  <a:noFill/>
                </a:ln>
                <a:effectLst/>
                <a:latin typeface="Ericsson Hilda"/>
              </a:rPr>
              <a:t>ZTE:</a:t>
            </a:r>
            <a:r>
              <a:rPr kumimoji="0" lang="en-US" sz="1600" b="0" i="0" u="none" strike="noStrike" cap="none" normalizeH="0" baseline="0" dirty="0" err="1">
                <a:ln>
                  <a:noFill/>
                </a:ln>
                <a:effectLst/>
                <a:highlight>
                  <a:srgbClr val="FF0000"/>
                </a:highlight>
                <a:latin typeface="Ericsson Hilda"/>
              </a:rPr>
              <a:t>Not</a:t>
            </a:r>
            <a:r>
              <a:rPr kumimoji="0" lang="en-US" sz="1600" b="0" i="0" u="none" strike="noStrike" cap="none" normalizeH="0" baseline="0" dirty="0">
                <a:ln>
                  <a:noFill/>
                </a:ln>
                <a:effectLst/>
                <a:highlight>
                  <a:srgbClr val="FF0000"/>
                </a:highlight>
                <a:latin typeface="Ericsson Hilda"/>
              </a:rPr>
              <a:t> sure the gap</a:t>
            </a:r>
          </a:p>
          <a:p>
            <a:pPr marL="357188" indent="-357188" fontAlgn="base">
              <a:spcBef>
                <a:spcPts val="300"/>
              </a:spcBef>
              <a:spcAft>
                <a:spcPct val="0"/>
              </a:spcAft>
              <a:buFont typeface="Ericsson Hilda" panose="00000500000000000000" pitchFamily="2" charset="0"/>
              <a:buChar char="—"/>
            </a:pPr>
            <a:r>
              <a:rPr lang="en-US" sz="1600" dirty="0"/>
              <a:t>Ericsson</a:t>
            </a:r>
            <a:r>
              <a:rPr lang="en-US" sz="1600" dirty="0">
                <a:highlight>
                  <a:srgbClr val="FF0000"/>
                </a:highlight>
              </a:rPr>
              <a:t> Neutral/Not sure</a:t>
            </a:r>
            <a:endParaRPr kumimoji="0" lang="en-SE" sz="1600" b="0" i="0" u="none" strike="noStrike" cap="none" normalizeH="0" baseline="0" dirty="0">
              <a:ln>
                <a:noFill/>
              </a:ln>
              <a:effectLst/>
              <a:highlight>
                <a:srgbClr val="FF0000"/>
              </a:highlight>
              <a:latin typeface="Ericsson Hilda"/>
            </a:endParaRPr>
          </a:p>
        </p:txBody>
      </p:sp>
    </p:spTree>
    <p:extLst>
      <p:ext uri="{BB962C8B-B14F-4D97-AF65-F5344CB8AC3E}">
        <p14:creationId xmlns:p14="http://schemas.microsoft.com/office/powerpoint/2010/main" val="199376188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6F48F-D437-CCDC-C6AB-B1DEC8BB50FD}"/>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16DE6A32-E95A-6574-473E-93F14DF4DC1F}"/>
              </a:ext>
            </a:extLst>
          </p:cNvPr>
          <p:cNvSpPr>
            <a:spLocks noGrp="1"/>
          </p:cNvSpPr>
          <p:nvPr>
            <p:ph type="title"/>
          </p:nvPr>
        </p:nvSpPr>
        <p:spPr>
          <a:xfrm>
            <a:off x="953704" y="649805"/>
            <a:ext cx="8529918" cy="699528"/>
          </a:xfrm>
        </p:spPr>
        <p:txBody>
          <a:bodyPr/>
          <a:lstStyle/>
          <a:p>
            <a:r>
              <a:rPr lang="en-GB" altLang="en-US" dirty="0"/>
              <a:t>Proposed WTs</a:t>
            </a:r>
          </a:p>
        </p:txBody>
      </p:sp>
      <p:sp>
        <p:nvSpPr>
          <p:cNvPr id="6147" name="Content Placeholder 2">
            <a:extLst>
              <a:ext uri="{FF2B5EF4-FFF2-40B4-BE49-F238E27FC236}">
                <a16:creationId xmlns:a16="http://schemas.microsoft.com/office/drawing/2014/main" id="{926C3989-E807-F83E-FEC6-032D70A5FF81}"/>
              </a:ext>
            </a:extLst>
          </p:cNvPr>
          <p:cNvSpPr>
            <a:spLocks noGrp="1"/>
          </p:cNvSpPr>
          <p:nvPr>
            <p:ph idx="1"/>
          </p:nvPr>
        </p:nvSpPr>
        <p:spPr>
          <a:xfrm>
            <a:off x="138545" y="2191611"/>
            <a:ext cx="5846618" cy="3879381"/>
          </a:xfrm>
        </p:spPr>
        <p:txBody>
          <a:bodyPr/>
          <a:lstStyle/>
          <a:p>
            <a:pPr>
              <a:buFont typeface="Arial" panose="020B0604020202020204" pitchFamily="34" charset="0"/>
              <a:buChar char="•"/>
            </a:pPr>
            <a:r>
              <a:rPr lang="en-US" sz="1600" b="0" i="0" u="none" strike="noStrike" dirty="0">
                <a:solidFill>
                  <a:srgbClr val="0070C0"/>
                </a:solidFill>
                <a:effectLst/>
                <a:latin typeface="Ericsson Hilda" panose="00000500000000000000" pitchFamily="2" charset="0"/>
              </a:rPr>
              <a:t>Siemens-WT#3: Enhancements for 5GS bridge in integrated IEEE 802.1 industrial communication networks</a:t>
            </a:r>
            <a:r>
              <a:rPr lang="en-US" sz="1600" b="0" i="0" u="none" strike="noStrike" dirty="0">
                <a:solidFill>
                  <a:srgbClr val="181818"/>
                </a:solidFill>
                <a:effectLst/>
                <a:latin typeface="Ericsson Hilda" panose="00000500000000000000" pitchFamily="2" charset="0"/>
              </a:rPr>
              <a:t>,</a:t>
            </a:r>
            <a:r>
              <a:rPr lang="en-US" sz="1600" b="1" i="0" u="none" strike="noStrike" dirty="0">
                <a:solidFill>
                  <a:srgbClr val="0070C0"/>
                </a:solidFill>
                <a:effectLst/>
                <a:latin typeface="Ericsson Hilda" panose="00000500000000000000" pitchFamily="2" charset="0"/>
              </a:rPr>
              <a:t> (2 + 2 TU)</a:t>
            </a:r>
            <a:endParaRPr lang="en-US" sz="1600" b="0" i="0" u="none" strike="noStrike" dirty="0">
              <a:solidFill>
                <a:srgbClr val="181818"/>
              </a:solidFill>
              <a:effectLst/>
              <a:latin typeface="Ericsson Hilda" panose="00000500000000000000" pitchFamily="2" charset="0"/>
            </a:endParaRPr>
          </a:p>
          <a:p>
            <a:pPr marL="0" indent="0" algn="l" rtl="0" fontAlgn="base">
              <a:buNone/>
            </a:pPr>
            <a:r>
              <a:rPr lang="en-US" sz="1600" b="0" i="0" u="none" strike="noStrike" dirty="0">
                <a:solidFill>
                  <a:srgbClr val="181818"/>
                </a:solidFill>
                <a:effectLst/>
                <a:latin typeface="Ericsson Hilda" panose="00000500000000000000" pitchFamily="2" charset="0"/>
              </a:rPr>
              <a:t> including:</a:t>
            </a:r>
            <a:r>
              <a:rPr lang="en-US" sz="1600" b="0" i="0" dirty="0">
                <a:solidFill>
                  <a:srgbClr val="181818"/>
                </a:solidFill>
                <a:effectLst/>
                <a:latin typeface="Ericsson Hilda" panose="00000500000000000000" pitchFamily="2" charset="0"/>
              </a:rPr>
              <a:t>​</a:t>
            </a:r>
          </a:p>
          <a:p>
            <a:pPr algn="l" rtl="0" fontAlgn="base">
              <a:buFont typeface="Arial" panose="020B0604020202020204" pitchFamily="34" charset="0"/>
              <a:buChar char="•"/>
            </a:pPr>
            <a:r>
              <a:rPr lang="en-US" sz="1600" b="0" i="0" u="none" strike="noStrike" dirty="0">
                <a:solidFill>
                  <a:srgbClr val="181818"/>
                </a:solidFill>
                <a:effectLst/>
                <a:latin typeface="Ericsson Hilda" panose="00000500000000000000" pitchFamily="2" charset="0"/>
              </a:rPr>
              <a:t>Support of industrial automation (IA) traffic types specified in IEC/IEEE 60802, for setup of QoS flows for streams without PSFP configuration;</a:t>
            </a:r>
            <a:r>
              <a:rPr lang="en-US" sz="1600" b="0" i="0" dirty="0">
                <a:solidFill>
                  <a:srgbClr val="181818"/>
                </a:solidFill>
                <a:effectLst/>
                <a:latin typeface="Ericsson Hilda" panose="00000500000000000000" pitchFamily="2" charset="0"/>
              </a:rPr>
              <a:t>​</a:t>
            </a:r>
          </a:p>
          <a:p>
            <a:pPr algn="l" rtl="0" fontAlgn="base">
              <a:buFont typeface="Arial" panose="020B0604020202020204" pitchFamily="34" charset="0"/>
              <a:buChar char="•"/>
            </a:pPr>
            <a:r>
              <a:rPr lang="en-US" sz="1600" b="0" i="0" u="none" strike="noStrike" dirty="0">
                <a:solidFill>
                  <a:srgbClr val="181818"/>
                </a:solidFill>
                <a:effectLst/>
                <a:latin typeface="Ericsson Hilda" panose="00000500000000000000" pitchFamily="2" charset="0"/>
              </a:rPr>
              <a:t>Support for extensions for LLDP required by IEC/IEEE 60802</a:t>
            </a:r>
            <a:endParaRPr lang="en-US" sz="1600" b="0" i="0" dirty="0">
              <a:solidFill>
                <a:srgbClr val="181818"/>
              </a:solidFill>
              <a:effectLst/>
              <a:latin typeface="Ericsson Hilda" panose="00000500000000000000" pitchFamily="2" charset="0"/>
            </a:endParaRPr>
          </a:p>
          <a:p>
            <a:pPr marL="0" indent="0">
              <a:buNone/>
            </a:pPr>
            <a:endParaRPr lang="en-US" altLang="en-US" sz="1600" dirty="0">
              <a:latin typeface="Ericsson Hilda" panose="00000500000000000000" pitchFamily="2" charset="0"/>
            </a:endParaRPr>
          </a:p>
        </p:txBody>
      </p:sp>
      <p:sp>
        <p:nvSpPr>
          <p:cNvPr id="3" name="Rectangle 2">
            <a:extLst>
              <a:ext uri="{FF2B5EF4-FFF2-40B4-BE49-F238E27FC236}">
                <a16:creationId xmlns:a16="http://schemas.microsoft.com/office/drawing/2014/main" id="{E4ABE29A-1726-B071-89C3-BC38402AAF10}"/>
              </a:ext>
            </a:extLst>
          </p:cNvPr>
          <p:cNvSpPr/>
          <p:nvPr/>
        </p:nvSpPr>
        <p:spPr bwMode="auto">
          <a:xfrm>
            <a:off x="6096001" y="2302449"/>
            <a:ext cx="5846618" cy="3359442"/>
          </a:xfrm>
          <a:prstGeom prst="rect">
            <a:avLst/>
          </a:prstGeom>
          <a:solidFill>
            <a:srgbClr val="FFFFFF">
              <a:lumMod val="85000"/>
            </a:srgbClr>
          </a:solidFill>
          <a:ln w="12700" cap="flat" cmpd="sng" algn="ctr">
            <a:noFill/>
            <a:prstDash val="solid"/>
            <a:round/>
            <a:headEnd type="none" w="med" len="med"/>
            <a:tailEnd type="none" w="med" len="med"/>
          </a:ln>
          <a:effectLst/>
        </p:spPr>
        <p:txBody>
          <a:bodyPr rot="0" spcFirstLastPara="0" vert="horz" wrap="square" lIns="72000" tIns="36000" rIns="73152" bIns="36576"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rgbClr val="181818"/>
                </a:solidFill>
                <a:latin typeface="Ericsson Hilda"/>
              </a:defRPr>
            </a:lvl1pPr>
            <a:lvl2pPr marL="457200" algn="l" defTabSz="914400" rtl="0" eaLnBrk="1" latinLnBrk="0" hangingPunct="1">
              <a:defRPr sz="1800" kern="1200">
                <a:solidFill>
                  <a:srgbClr val="181818"/>
                </a:solidFill>
                <a:latin typeface="Ericsson Hilda"/>
              </a:defRPr>
            </a:lvl2pPr>
            <a:lvl3pPr marL="914400" algn="l" defTabSz="914400" rtl="0" eaLnBrk="1" latinLnBrk="0" hangingPunct="1">
              <a:defRPr sz="1800" kern="1200">
                <a:solidFill>
                  <a:srgbClr val="181818"/>
                </a:solidFill>
                <a:latin typeface="Ericsson Hilda"/>
              </a:defRPr>
            </a:lvl3pPr>
            <a:lvl4pPr marL="1371600" algn="l" defTabSz="914400" rtl="0" eaLnBrk="1" latinLnBrk="0" hangingPunct="1">
              <a:defRPr sz="1800" kern="1200">
                <a:solidFill>
                  <a:srgbClr val="181818"/>
                </a:solidFill>
                <a:latin typeface="Ericsson Hilda"/>
              </a:defRPr>
            </a:lvl4pPr>
            <a:lvl5pPr marL="1828800" algn="l" defTabSz="914400" rtl="0" eaLnBrk="1" latinLnBrk="0" hangingPunct="1">
              <a:defRPr sz="1800" kern="1200">
                <a:solidFill>
                  <a:srgbClr val="181818"/>
                </a:solidFill>
                <a:latin typeface="Ericsson Hilda"/>
              </a:defRPr>
            </a:lvl5pPr>
            <a:lvl6pPr marL="2286000" algn="l" defTabSz="914400" rtl="0" eaLnBrk="1" latinLnBrk="0" hangingPunct="1">
              <a:defRPr sz="1800" kern="1200">
                <a:solidFill>
                  <a:srgbClr val="181818"/>
                </a:solidFill>
                <a:latin typeface="Ericsson Hilda"/>
              </a:defRPr>
            </a:lvl6pPr>
            <a:lvl7pPr marL="2743200" algn="l" defTabSz="914400" rtl="0" eaLnBrk="1" latinLnBrk="0" hangingPunct="1">
              <a:defRPr sz="1800" kern="1200">
                <a:solidFill>
                  <a:srgbClr val="181818"/>
                </a:solidFill>
                <a:latin typeface="Ericsson Hilda"/>
              </a:defRPr>
            </a:lvl7pPr>
            <a:lvl8pPr marL="3200400" algn="l" defTabSz="914400" rtl="0" eaLnBrk="1" latinLnBrk="0" hangingPunct="1">
              <a:defRPr sz="1800" kern="1200">
                <a:solidFill>
                  <a:srgbClr val="181818"/>
                </a:solidFill>
                <a:latin typeface="Ericsson Hilda"/>
              </a:defRPr>
            </a:lvl8pPr>
            <a:lvl9pPr marL="3657600" algn="l" defTabSz="914400" rtl="0" eaLnBrk="1" latinLnBrk="0" hangingPunct="1">
              <a:defRPr sz="1800" kern="1200">
                <a:solidFill>
                  <a:srgbClr val="181818"/>
                </a:solidFill>
                <a:latin typeface="Ericsson Hilda"/>
              </a:defRPr>
            </a:lvl9pPr>
          </a:lstStyle>
          <a:p>
            <a:pPr marR="0" algn="l" defTabSz="914400" rtl="0" eaLnBrk="1" fontAlgn="base" latinLnBrk="0" hangingPunct="1">
              <a:lnSpc>
                <a:spcPct val="100000"/>
              </a:lnSpc>
              <a:spcBef>
                <a:spcPts val="300"/>
              </a:spcBef>
              <a:spcAft>
                <a:spcPct val="0"/>
              </a:spcAft>
              <a:buClrTx/>
              <a:buSzTx/>
              <a:tabLst/>
            </a:pPr>
            <a:r>
              <a:rPr lang="en-US" sz="1600" dirty="0"/>
              <a:t>C</a:t>
            </a:r>
            <a:r>
              <a:rPr kumimoji="0" lang="en-SE" sz="1600" b="0" i="0" u="none" strike="noStrike" cap="none" normalizeH="0" baseline="0" dirty="0">
                <a:ln>
                  <a:noFill/>
                </a:ln>
                <a:effectLst/>
                <a:latin typeface="Ericsson Hilda"/>
              </a:rPr>
              <a:t>ompanies view</a:t>
            </a:r>
            <a:r>
              <a:rPr kumimoji="0" lang="en-US" sz="1600" b="0" i="0" u="none" strike="noStrike" cap="none" normalizeH="0" baseline="0" dirty="0">
                <a:ln>
                  <a:noFill/>
                </a:ln>
                <a:effectLst/>
                <a:latin typeface="Ericsson Hilda"/>
              </a:rPr>
              <a:t> Siemens-WT#3</a:t>
            </a:r>
            <a:r>
              <a:rPr kumimoji="0" lang="en-SE" sz="1600" b="0" i="0" u="none" strike="noStrike" cap="none" normalizeH="0" baseline="0" dirty="0">
                <a:ln>
                  <a:noFill/>
                </a:ln>
                <a:effectLst/>
                <a:latin typeface="Ericsson Hilda"/>
              </a:rPr>
              <a:t>:</a:t>
            </a:r>
          </a:p>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r>
              <a:rPr kumimoji="0" lang="en-SE" sz="1600" b="0" i="0" u="none" strike="noStrike" cap="none" normalizeH="0" baseline="0" dirty="0">
                <a:ln>
                  <a:noFill/>
                </a:ln>
                <a:effectLst/>
                <a:latin typeface="Ericsson Hilda"/>
              </a:rPr>
              <a:t>DT </a:t>
            </a:r>
            <a:r>
              <a:rPr kumimoji="0" lang="en-SE" sz="1600" b="0" i="0" u="none" strike="noStrike" cap="none" normalizeH="0" baseline="0" dirty="0">
                <a:ln>
                  <a:noFill/>
                </a:ln>
                <a:effectLst/>
                <a:highlight>
                  <a:srgbClr val="00FF00"/>
                </a:highlight>
                <a:latin typeface="Ericsson Hilda"/>
              </a:rPr>
              <a:t>supports</a:t>
            </a:r>
          </a:p>
          <a:p>
            <a:pPr marL="357188" indent="-357188" fontAlgn="base">
              <a:spcBef>
                <a:spcPts val="300"/>
              </a:spcBef>
              <a:spcAft>
                <a:spcPct val="0"/>
              </a:spcAft>
              <a:buFont typeface="Ericsson Hilda" panose="00000500000000000000" pitchFamily="2" charset="0"/>
              <a:buChar char="—"/>
            </a:pPr>
            <a:r>
              <a:rPr kumimoji="0" lang="en-SE" sz="1600" b="0" i="0" u="none" strike="noStrike" cap="none" normalizeH="0" baseline="0" dirty="0">
                <a:ln>
                  <a:noFill/>
                </a:ln>
                <a:effectLst/>
                <a:latin typeface="Ericsson Hilda"/>
              </a:rPr>
              <a:t>Mitsubish </a:t>
            </a:r>
            <a:r>
              <a:rPr kumimoji="0" lang="en-SE" sz="1600" b="0" i="0" u="none" strike="noStrike" cap="none" normalizeH="0" baseline="0" dirty="0">
                <a:ln>
                  <a:noFill/>
                </a:ln>
                <a:effectLst/>
                <a:highlight>
                  <a:srgbClr val="00FF00"/>
                </a:highlight>
                <a:latin typeface="Ericsson Hilda"/>
              </a:rPr>
              <a:t>supports</a:t>
            </a:r>
            <a:r>
              <a:rPr kumimoji="0" lang="en-GB" sz="1600" b="0" i="0" u="none" strike="noStrike" cap="none" normalizeH="0" baseline="0" dirty="0">
                <a:ln>
                  <a:noFill/>
                </a:ln>
                <a:effectLst/>
                <a:highlight>
                  <a:srgbClr val="00FF00"/>
                </a:highlight>
                <a:latin typeface="Ericsson Hilda"/>
              </a:rPr>
              <a:t>. </a:t>
            </a:r>
          </a:p>
          <a:p>
            <a:pPr marL="357188" indent="-357188" fontAlgn="base">
              <a:spcBef>
                <a:spcPts val="300"/>
              </a:spcBef>
              <a:spcAft>
                <a:spcPct val="0"/>
              </a:spcAft>
              <a:buFont typeface="Ericsson Hilda" panose="00000500000000000000" pitchFamily="2" charset="0"/>
              <a:buChar char="—"/>
            </a:pPr>
            <a:r>
              <a:rPr lang="en-GB" sz="1600" dirty="0"/>
              <a:t>Huawei  </a:t>
            </a:r>
            <a:r>
              <a:rPr lang="en-GB" sz="1600" dirty="0">
                <a:highlight>
                  <a:srgbClr val="FF0000"/>
                </a:highlight>
              </a:rPr>
              <a:t>against</a:t>
            </a:r>
          </a:p>
          <a:p>
            <a:pPr marL="357188" marR="0" lvl="0" indent="-357188" algn="l" defTabSz="914400" rtl="0" eaLnBrk="0" fontAlgn="base" latinLnBrk="0" hangingPunct="0">
              <a:lnSpc>
                <a:spcPct val="100000"/>
              </a:lnSpc>
              <a:spcBef>
                <a:spcPts val="300"/>
              </a:spcBef>
              <a:spcAft>
                <a:spcPct val="0"/>
              </a:spcAft>
              <a:buClrTx/>
              <a:buSzTx/>
              <a:buFont typeface="Ericsson Hilda" panose="00000500000000000000" pitchFamily="2" charset="0"/>
              <a:buChar char="—"/>
              <a:tabLst/>
              <a:defRPr/>
            </a:pPr>
            <a:r>
              <a:rPr kumimoji="0" lang="en-GB"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Nokia </a:t>
            </a:r>
            <a:r>
              <a:rPr kumimoji="0" lang="en-GB" sz="16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anose="020B0604020202020204" pitchFamily="34" charset="0"/>
              </a:rPr>
              <a:t>against</a:t>
            </a:r>
          </a:p>
          <a:p>
            <a:pPr marL="357188" indent="-357188">
              <a:spcBef>
                <a:spcPts val="300"/>
              </a:spcBef>
              <a:buFont typeface="Ericsson Hilda" panose="00000500000000000000" pitchFamily="2" charset="0"/>
              <a:buChar char="—"/>
            </a:pPr>
            <a:r>
              <a:rPr lang="en-GB" sz="1600" dirty="0"/>
              <a:t>Ericsson  </a:t>
            </a:r>
            <a:r>
              <a:rPr lang="en-GB" sz="1600" dirty="0">
                <a:highlight>
                  <a:srgbClr val="FF0000"/>
                </a:highlight>
              </a:rPr>
              <a:t>against</a:t>
            </a:r>
          </a:p>
          <a:p>
            <a:pPr marL="357188" indent="-357188" fontAlgn="base">
              <a:spcBef>
                <a:spcPts val="300"/>
              </a:spcBef>
              <a:spcAft>
                <a:spcPct val="0"/>
              </a:spcAft>
              <a:buFont typeface="Ericsson Hilda" panose="00000500000000000000" pitchFamily="2" charset="0"/>
              <a:buChar char="—"/>
            </a:pPr>
            <a:r>
              <a:rPr lang="en-GB" sz="1600" dirty="0"/>
              <a:t>Siemens: </a:t>
            </a:r>
            <a:r>
              <a:rPr lang="en-GB" sz="1600" dirty="0">
                <a:highlight>
                  <a:srgbClr val="00FF00"/>
                </a:highlight>
              </a:rPr>
              <a:t>Supports</a:t>
            </a:r>
            <a:r>
              <a:rPr lang="en-GB" sz="1600" dirty="0"/>
              <a:t>, cannot be TEI20 as it needs to be studied, as cyclic asynchronous streams is important and without corresponding QoS characteristics specified in 5GS.</a:t>
            </a:r>
          </a:p>
          <a:p>
            <a:pPr marL="357188" indent="-357188" fontAlgn="base">
              <a:spcBef>
                <a:spcPts val="300"/>
              </a:spcBef>
              <a:spcAft>
                <a:spcPct val="0"/>
              </a:spcAft>
              <a:buFont typeface="Ericsson Hilda" panose="00000500000000000000" pitchFamily="2" charset="0"/>
              <a:buChar char="—"/>
            </a:pPr>
            <a:r>
              <a:rPr kumimoji="0" lang="en-GB" sz="1600" b="0" i="0" u="none" strike="noStrike" cap="none" normalizeH="0" baseline="0" dirty="0">
                <a:ln>
                  <a:noFill/>
                </a:ln>
                <a:effectLst/>
                <a:latin typeface="Ericsson Hilda"/>
              </a:rPr>
              <a:t>ZTE:</a:t>
            </a:r>
            <a:r>
              <a:rPr lang="en-GB" sz="1600" dirty="0"/>
              <a:t> </a:t>
            </a:r>
            <a:r>
              <a:rPr lang="en-GB" sz="1600" dirty="0">
                <a:highlight>
                  <a:srgbClr val="FF0000"/>
                </a:highlight>
              </a:rPr>
              <a:t>not clear the gaps</a:t>
            </a:r>
          </a:p>
        </p:txBody>
      </p:sp>
    </p:spTree>
    <p:extLst>
      <p:ext uri="{BB962C8B-B14F-4D97-AF65-F5344CB8AC3E}">
        <p14:creationId xmlns:p14="http://schemas.microsoft.com/office/powerpoint/2010/main" val="276867777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953704" y="649805"/>
            <a:ext cx="8529918" cy="699528"/>
          </a:xfrm>
        </p:spPr>
        <p:txBody>
          <a:bodyPr/>
          <a:lstStyle/>
          <a:p>
            <a:r>
              <a:rPr lang="en-GB" altLang="en-US" dirty="0"/>
              <a:t>Proposed WTs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77091" y="1865744"/>
            <a:ext cx="11600873" cy="4488873"/>
          </a:xfrm>
        </p:spPr>
        <p:txBody>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tabLst/>
              <a:defRPr/>
            </a:pPr>
            <a:r>
              <a:rPr lang="en-US" sz="1600" b="0" i="0" u="none" strike="noStrike" dirty="0">
                <a:solidFill>
                  <a:srgbClr val="0070C0"/>
                </a:solidFill>
                <a:effectLst/>
                <a:latin typeface="Ericsson Hilda" panose="00000500000000000000" pitchFamily="2" charset="0"/>
              </a:rPr>
              <a:t>CMCC-WT#1: Study enhancement of 5G LAN on support of location based dynamic group communication, to allow 5GC dynamically managing VN group containing UEs moving in and out a specific area based on UE location information.</a:t>
            </a:r>
            <a:r>
              <a:rPr lang="en-US" sz="1600" b="0" i="0" dirty="0">
                <a:solidFill>
                  <a:srgbClr val="181818"/>
                </a:solidFill>
                <a:effectLst/>
                <a:latin typeface="Ericsson Hilda" panose="00000500000000000000" pitchFamily="2" charset="0"/>
              </a:rPr>
              <a:t>​ </a:t>
            </a:r>
            <a:r>
              <a:rPr kumimoji="0" lang="en-US" sz="1600" b="1" i="0" u="none" strike="noStrike" kern="1200" cap="none" spc="0" normalizeH="0" baseline="0" noProof="0" dirty="0">
                <a:ln>
                  <a:noFill/>
                </a:ln>
                <a:solidFill>
                  <a:srgbClr val="0070C0"/>
                </a:solidFill>
                <a:effectLst/>
                <a:uLnTx/>
                <a:uFillTx/>
                <a:latin typeface="Ericsson Hilda" panose="00000500000000000000" pitchFamily="2" charset="0"/>
                <a:ea typeface="+mn-ea"/>
                <a:cs typeface="+mn-cs"/>
              </a:rPr>
              <a:t>(1 + 1 TU)</a:t>
            </a:r>
          </a:p>
          <a:p>
            <a:pPr algn="l" rtl="0" fontAlgn="base">
              <a:buFont typeface="Arial" panose="020B0604020202020204" pitchFamily="34" charset="0"/>
              <a:buChar char="•"/>
            </a:pPr>
            <a:endParaRPr lang="en-US" sz="1600" b="0" i="0" dirty="0">
              <a:solidFill>
                <a:srgbClr val="181818"/>
              </a:solidFill>
              <a:effectLst/>
              <a:latin typeface="Ericsson Hilda" panose="00000500000000000000" pitchFamily="2" charset="0"/>
            </a:endParaRPr>
          </a:p>
          <a:p>
            <a:pPr algn="l" rtl="0" fontAlgn="base">
              <a:buFont typeface="Arial" panose="020B0604020202020204" pitchFamily="34" charset="0"/>
              <a:buChar char="•"/>
            </a:pPr>
            <a:r>
              <a:rPr lang="en-US" sz="1600" dirty="0">
                <a:solidFill>
                  <a:srgbClr val="181818"/>
                </a:solidFill>
                <a:highlight>
                  <a:srgbClr val="C0C0C0"/>
                </a:highlight>
                <a:latin typeface="Ericsson Hilda" panose="00000500000000000000" pitchFamily="2" charset="0"/>
              </a:rPr>
              <a:t>Companies views: </a:t>
            </a:r>
          </a:p>
          <a:p>
            <a:pPr lvl="1"/>
            <a:r>
              <a:rPr lang="en-US" sz="1400" dirty="0">
                <a:solidFill>
                  <a:srgbClr val="181818"/>
                </a:solidFill>
                <a:highlight>
                  <a:srgbClr val="C0C0C0"/>
                </a:highlight>
                <a:latin typeface="Ericsson Hilda" panose="00000500000000000000" pitchFamily="2" charset="0"/>
              </a:rPr>
              <a:t>Ericsson: </a:t>
            </a:r>
            <a:r>
              <a:rPr lang="en-US" sz="1400" dirty="0">
                <a:solidFill>
                  <a:srgbClr val="181818"/>
                </a:solidFill>
                <a:highlight>
                  <a:srgbClr val="FF0000"/>
                </a:highlight>
                <a:latin typeface="Ericsson Hilda" panose="00000500000000000000" pitchFamily="2" charset="0"/>
              </a:rPr>
              <a:t>Against. </a:t>
            </a:r>
          </a:p>
          <a:p>
            <a:pPr lvl="1"/>
            <a:r>
              <a:rPr lang="en-US" sz="1400" dirty="0">
                <a:solidFill>
                  <a:srgbClr val="181818"/>
                </a:solidFill>
                <a:highlight>
                  <a:srgbClr val="C0C0C0"/>
                </a:highlight>
                <a:latin typeface="Ericsson Hilda" panose="00000500000000000000" pitchFamily="2" charset="0"/>
              </a:rPr>
              <a:t>Huawei/ZTE  </a:t>
            </a:r>
            <a:r>
              <a:rPr lang="en-US" sz="1400" dirty="0">
                <a:solidFill>
                  <a:srgbClr val="181818"/>
                </a:solidFill>
                <a:highlight>
                  <a:srgbClr val="FFFF00"/>
                </a:highlight>
                <a:latin typeface="Ericsson Hilda" panose="00000500000000000000" pitchFamily="2" charset="0"/>
              </a:rPr>
              <a:t>proposes as  TEI20</a:t>
            </a:r>
          </a:p>
          <a:p>
            <a:pPr lvl="1"/>
            <a:r>
              <a:rPr lang="en-US" sz="1400" dirty="0">
                <a:solidFill>
                  <a:srgbClr val="181818"/>
                </a:solidFill>
                <a:highlight>
                  <a:srgbClr val="C0C0C0"/>
                </a:highlight>
                <a:latin typeface="Ericsson Hilda" panose="00000500000000000000" pitchFamily="2" charset="0"/>
              </a:rPr>
              <a:t>Siemens - </a:t>
            </a:r>
            <a:r>
              <a:rPr lang="en-US" sz="1400" dirty="0">
                <a:solidFill>
                  <a:srgbClr val="181818"/>
                </a:solidFill>
                <a:highlight>
                  <a:srgbClr val="FFFF00"/>
                </a:highlight>
                <a:latin typeface="Ericsson Hilda" panose="00000500000000000000" pitchFamily="2" charset="0"/>
              </a:rPr>
              <a:t>Clarifications needed whether this feature is for 5G-LAN or other type of VPN </a:t>
            </a:r>
          </a:p>
          <a:p>
            <a:pPr lvl="1"/>
            <a:r>
              <a:rPr lang="en-US" sz="1400" b="0" i="0" dirty="0">
                <a:solidFill>
                  <a:srgbClr val="181818"/>
                </a:solidFill>
                <a:effectLst/>
                <a:highlight>
                  <a:srgbClr val="C0C0C0"/>
                </a:highlight>
                <a:latin typeface="Ericsson Hilda" panose="00000500000000000000" pitchFamily="2" charset="0"/>
              </a:rPr>
              <a:t>CMCC </a:t>
            </a:r>
            <a:r>
              <a:rPr lang="en-US" sz="1400" b="0" i="0" dirty="0">
                <a:solidFill>
                  <a:srgbClr val="181818"/>
                </a:solidFill>
                <a:effectLst/>
                <a:highlight>
                  <a:srgbClr val="00FF00"/>
                </a:highlight>
                <a:latin typeface="Ericsson Hilda" panose="00000500000000000000" pitchFamily="2" charset="0"/>
              </a:rPr>
              <a:t>Supports</a:t>
            </a:r>
            <a:endParaRPr lang="en-US" b="0" i="0" dirty="0">
              <a:solidFill>
                <a:srgbClr val="181818"/>
              </a:solidFill>
              <a:effectLst/>
              <a:highlight>
                <a:srgbClr val="00FF00"/>
              </a:highlight>
              <a:latin typeface="Arial" panose="020B0604020202020204" pitchFamily="34" charset="0"/>
            </a:endParaRPr>
          </a:p>
          <a:p>
            <a:pPr algn="l" rtl="0" fontAlgn="base">
              <a:buFont typeface="Arial" panose="020B0604020202020204" pitchFamily="34" charset="0"/>
              <a:buChar char="•"/>
            </a:pPr>
            <a:r>
              <a:rPr lang="en-US" sz="1600" b="0" i="0" u="none" strike="noStrike" dirty="0">
                <a:solidFill>
                  <a:srgbClr val="0070C0"/>
                </a:solidFill>
                <a:effectLst/>
                <a:latin typeface="Ericsson Hilda" panose="00000500000000000000" pitchFamily="2" charset="0"/>
              </a:rPr>
              <a:t>CMCC-WT#2: How to support the configuration and management of 5G LAN group information locally.</a:t>
            </a:r>
            <a:r>
              <a:rPr lang="en-US" sz="1600" b="0" i="0" dirty="0">
                <a:solidFill>
                  <a:srgbClr val="181818"/>
                </a:solidFill>
                <a:effectLst/>
                <a:latin typeface="Ericsson Hilda" panose="00000500000000000000" pitchFamily="2" charset="0"/>
              </a:rPr>
              <a:t>​ </a:t>
            </a:r>
            <a:r>
              <a:rPr kumimoji="0" lang="en-US" sz="1600" b="1" i="0" u="none" strike="noStrike" kern="1200" cap="none" spc="0" normalizeH="0" baseline="0" noProof="0" dirty="0">
                <a:ln>
                  <a:noFill/>
                </a:ln>
                <a:solidFill>
                  <a:srgbClr val="0070C0"/>
                </a:solidFill>
                <a:effectLst/>
                <a:uLnTx/>
                <a:uFillTx/>
                <a:latin typeface="Ericsson Hilda" panose="00000500000000000000" pitchFamily="2" charset="0"/>
                <a:ea typeface="+mn-ea"/>
                <a:cs typeface="+mn-cs"/>
              </a:rPr>
              <a:t>(1 + 1 TU)</a:t>
            </a:r>
            <a:endParaRPr lang="en-US" sz="1600" b="0" i="0" dirty="0">
              <a:solidFill>
                <a:srgbClr val="181818"/>
              </a:solidFill>
              <a:effectLst/>
              <a:latin typeface="Ericsson Hilda" panose="00000500000000000000" pitchFamily="2" charset="0"/>
            </a:endParaRPr>
          </a:p>
          <a:p>
            <a:pPr algn="l" rtl="0" fontAlgn="base">
              <a:buFont typeface="Arial" panose="020B0604020202020204" pitchFamily="34" charset="0"/>
              <a:buChar char="•"/>
            </a:pPr>
            <a:r>
              <a:rPr lang="en-US" sz="1600" dirty="0">
                <a:solidFill>
                  <a:srgbClr val="181818"/>
                </a:solidFill>
                <a:highlight>
                  <a:srgbClr val="C0C0C0"/>
                </a:highlight>
                <a:latin typeface="Ericsson Hilda" panose="00000500000000000000" pitchFamily="2" charset="0"/>
              </a:rPr>
              <a:t>Companies views: </a:t>
            </a:r>
          </a:p>
          <a:p>
            <a:pPr lvl="1"/>
            <a:r>
              <a:rPr lang="en-US" sz="1400" dirty="0">
                <a:solidFill>
                  <a:srgbClr val="181818"/>
                </a:solidFill>
                <a:highlight>
                  <a:srgbClr val="C0C0C0"/>
                </a:highlight>
                <a:latin typeface="Ericsson Hilda" panose="00000500000000000000" pitchFamily="2" charset="0"/>
              </a:rPr>
              <a:t>Ericsson: </a:t>
            </a:r>
            <a:r>
              <a:rPr lang="en-US" sz="1400" dirty="0">
                <a:solidFill>
                  <a:srgbClr val="181818"/>
                </a:solidFill>
                <a:highlight>
                  <a:srgbClr val="FF0000"/>
                </a:highlight>
                <a:latin typeface="Ericsson Hilda" panose="00000500000000000000" pitchFamily="2" charset="0"/>
              </a:rPr>
              <a:t>Against. </a:t>
            </a:r>
          </a:p>
          <a:p>
            <a:pPr lvl="1"/>
            <a:r>
              <a:rPr lang="en-US" sz="1400" dirty="0">
                <a:solidFill>
                  <a:srgbClr val="181818"/>
                </a:solidFill>
                <a:highlight>
                  <a:srgbClr val="C0C0C0"/>
                </a:highlight>
                <a:latin typeface="Ericsson Hilda" panose="00000500000000000000" pitchFamily="2" charset="0"/>
              </a:rPr>
              <a:t>Huawei/Nokia: </a:t>
            </a:r>
            <a:r>
              <a:rPr lang="en-US" sz="1400" dirty="0">
                <a:solidFill>
                  <a:srgbClr val="181818"/>
                </a:solidFill>
                <a:highlight>
                  <a:srgbClr val="FF0000"/>
                </a:highlight>
                <a:latin typeface="Ericsson Hilda" panose="00000500000000000000" pitchFamily="2" charset="0"/>
              </a:rPr>
              <a:t>Unclear Objective</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181818"/>
                </a:solidFill>
                <a:effectLst/>
                <a:highlight>
                  <a:srgbClr val="C0C0C0"/>
                </a:highlight>
                <a:uLnTx/>
                <a:uFillTx/>
                <a:latin typeface="Ericsson Hilda" panose="00000500000000000000" pitchFamily="2" charset="0"/>
                <a:ea typeface="+mn-ea"/>
                <a:cs typeface="+mn-cs"/>
              </a:rPr>
              <a:t>CMCC </a:t>
            </a:r>
            <a:r>
              <a:rPr kumimoji="0" lang="en-US" sz="1400" b="0" i="0" u="none" strike="noStrike" kern="1200" cap="none" spc="0" normalizeH="0" baseline="0" noProof="0" dirty="0">
                <a:ln>
                  <a:noFill/>
                </a:ln>
                <a:solidFill>
                  <a:srgbClr val="181818"/>
                </a:solidFill>
                <a:effectLst/>
                <a:highlight>
                  <a:srgbClr val="00FF00"/>
                </a:highlight>
                <a:uLnTx/>
                <a:uFillTx/>
                <a:latin typeface="Ericsson Hilda" panose="00000500000000000000" pitchFamily="2" charset="0"/>
                <a:ea typeface="+mn-ea"/>
                <a:cs typeface="+mn-cs"/>
              </a:rPr>
              <a:t>Supports</a:t>
            </a:r>
            <a:endParaRPr lang="en-US" sz="1400" b="0" i="0" dirty="0">
              <a:solidFill>
                <a:srgbClr val="181818"/>
              </a:solidFill>
              <a:effectLst/>
              <a:latin typeface="Arial" panose="020B0604020202020204" pitchFamily="34" charset="0"/>
            </a:endParaRPr>
          </a:p>
        </p:txBody>
      </p:sp>
    </p:spTree>
    <p:extLst>
      <p:ext uri="{BB962C8B-B14F-4D97-AF65-F5344CB8AC3E}">
        <p14:creationId xmlns:p14="http://schemas.microsoft.com/office/powerpoint/2010/main" val="959418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7062</TotalTime>
  <Words>1777</Words>
  <Application>Microsoft Office PowerPoint</Application>
  <PresentationFormat>Widescreen</PresentationFormat>
  <Paragraphs>124</Paragraphs>
  <Slides>11</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Arial </vt:lpstr>
      <vt:lpstr>Calibri</vt:lpstr>
      <vt:lpstr>Calibri Light</vt:lpstr>
      <vt:lpstr>Ericsson Hilda</vt:lpstr>
      <vt:lpstr>Times New Roman</vt:lpstr>
      <vt:lpstr>Office Theme</vt:lpstr>
      <vt:lpstr>Summary outcome of offline discussion on SI Industrial networks_enhancements</vt:lpstr>
      <vt:lpstr>Moderator Summary</vt:lpstr>
      <vt:lpstr>Proposed WTs</vt:lpstr>
      <vt:lpstr>Proposed WTs</vt:lpstr>
      <vt:lpstr>Proposed WTs</vt:lpstr>
      <vt:lpstr>Proposed WTs</vt:lpstr>
      <vt:lpstr>Proposed WTs</vt:lpstr>
      <vt:lpstr>Proposed WTs</vt:lpstr>
      <vt:lpstr>Proposed WTs</vt:lpstr>
      <vt:lpstr>Proposed WTs</vt:lpstr>
      <vt:lpstr>Proposed WTs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Ericsson1</cp:lastModifiedBy>
  <cp:revision>595</cp:revision>
  <dcterms:created xsi:type="dcterms:W3CDTF">2010-02-05T13:52:04Z</dcterms:created>
  <dcterms:modified xsi:type="dcterms:W3CDTF">2025-05-09T14:01:11Z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